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7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6" r:id="rId13"/>
    <p:sldId id="267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99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297" r:id="rId36"/>
    <p:sldId id="298" r:id="rId37"/>
    <p:sldId id="275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5126" autoAdjust="0"/>
  </p:normalViewPr>
  <p:slideViewPr>
    <p:cSldViewPr snapToGrid="0">
      <p:cViewPr varScale="1">
        <p:scale>
          <a:sx n="81" d="100"/>
          <a:sy n="81" d="100"/>
        </p:scale>
        <p:origin x="3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A3D0B-4C0F-40F3-8388-E5C5708C90B3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D4910B-A33C-413B-BAAC-12872A9FEF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766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4910B-A33C-413B-BAAC-12872A9FEF0B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0361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4910B-A33C-413B-BAAC-12872A9FEF0B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4179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D4910B-A33C-413B-BAAC-12872A9FEF0B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969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4910B-A33C-413B-BAAC-12872A9FEF0B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2089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4910B-A33C-413B-BAAC-12872A9FEF0B}" type="slidenum">
              <a:rPr lang="en-IN" smtClean="0"/>
              <a:t>37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4235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6039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144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40921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8620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959721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91704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208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9197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6412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809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911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7211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3798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3503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231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2740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09832-EA93-43F4-9DBD-FE2A8591B2DD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9E64BDD-31E7-4869-BC94-64B63B7B18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0005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6" r:id="rId9"/>
    <p:sldLayoutId id="2147483847" r:id="rId10"/>
    <p:sldLayoutId id="2147483848" r:id="rId11"/>
    <p:sldLayoutId id="2147483849" r:id="rId12"/>
    <p:sldLayoutId id="2147483850" r:id="rId13"/>
    <p:sldLayoutId id="2147483851" r:id="rId14"/>
    <p:sldLayoutId id="2147483852" r:id="rId15"/>
    <p:sldLayoutId id="214748385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97649" y="247337"/>
            <a:ext cx="8596668" cy="1837961"/>
          </a:xfrm>
        </p:spPr>
        <p:txBody>
          <a:bodyPr/>
          <a:lstStyle/>
          <a:p>
            <a:r>
              <a:rPr lang="en-IN" dirty="0"/>
              <a:t>Eye Movement based Human Identification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6A530D-A1B2-4E98-81A1-80A43D9E2D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2950" y="3429000"/>
            <a:ext cx="8596668" cy="3429000"/>
          </a:xfrm>
        </p:spPr>
        <p:txBody>
          <a:bodyPr>
            <a:normAutofit fontScale="92500" lnSpcReduction="20000"/>
          </a:bodyPr>
          <a:lstStyle/>
          <a:p>
            <a:r>
              <a:rPr lang="en-IN" sz="2200" dirty="0"/>
              <a:t>Submitted To :</a:t>
            </a:r>
          </a:p>
          <a:p>
            <a:r>
              <a:rPr lang="en-IN" sz="2200" dirty="0"/>
              <a:t>Dr Vivek Srivastava</a:t>
            </a:r>
          </a:p>
          <a:p>
            <a:r>
              <a:rPr lang="en-IN" sz="2200" dirty="0"/>
              <a:t>Department Of CSE,RECK</a:t>
            </a:r>
          </a:p>
          <a:p>
            <a:endParaRPr lang="en-IN" dirty="0"/>
          </a:p>
          <a:p>
            <a:pPr algn="r"/>
            <a:endParaRPr lang="en-IN" dirty="0"/>
          </a:p>
          <a:p>
            <a:pPr algn="r"/>
            <a:endParaRPr lang="en-IN" dirty="0"/>
          </a:p>
          <a:p>
            <a:pPr algn="r"/>
            <a:r>
              <a:rPr lang="en-IN" sz="2400" dirty="0"/>
              <a:t>Submitted By : </a:t>
            </a:r>
          </a:p>
          <a:p>
            <a:pPr algn="r"/>
            <a:r>
              <a:rPr lang="en-IN" sz="2400" dirty="0"/>
              <a:t>Shubham Verma</a:t>
            </a:r>
          </a:p>
          <a:p>
            <a:pPr algn="r"/>
            <a:r>
              <a:rPr lang="en-IN" sz="2400" dirty="0"/>
              <a:t>1683910042</a:t>
            </a:r>
          </a:p>
        </p:txBody>
      </p:sp>
    </p:spTree>
    <p:extLst>
      <p:ext uri="{BB962C8B-B14F-4D97-AF65-F5344CB8AC3E}">
        <p14:creationId xmlns:p14="http://schemas.microsoft.com/office/powerpoint/2010/main" val="3280405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42103"/>
            <a:ext cx="8596668" cy="4699259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5ED5393-A721-4F93-8169-251D1DB2B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77877" cy="1320800"/>
          </a:xfrm>
        </p:spPr>
        <p:txBody>
          <a:bodyPr/>
          <a:lstStyle/>
          <a:p>
            <a:endParaRPr lang="en-IN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9A7F751-A9E8-4D7C-9B27-EA76D7567623}"/>
              </a:ext>
            </a:extLst>
          </p:cNvPr>
          <p:cNvGrpSpPr/>
          <p:nvPr/>
        </p:nvGrpSpPr>
        <p:grpSpPr>
          <a:xfrm>
            <a:off x="56088" y="0"/>
            <a:ext cx="11458578" cy="6838689"/>
            <a:chOff x="8768" y="87545"/>
            <a:chExt cx="4919878" cy="578866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87433D5-09A6-4C76-B675-512EB62CB200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8768" y="206020"/>
              <a:ext cx="4618635" cy="5670194"/>
            </a:xfrm>
            <a:prstGeom prst="rect">
              <a:avLst/>
            </a:prstGeom>
          </p:spPr>
        </p:pic>
        <p:sp>
          <p:nvSpPr>
            <p:cNvPr id="10" name="Shape 2087">
              <a:extLst>
                <a:ext uri="{FF2B5EF4-FFF2-40B4-BE49-F238E27FC236}">
                  <a16:creationId xmlns:a16="http://schemas.microsoft.com/office/drawing/2014/main" id="{616D35BB-0FBE-45AA-ABF4-D45AE3C44184}"/>
                </a:ext>
              </a:extLst>
            </p:cNvPr>
            <p:cNvSpPr/>
            <p:nvPr/>
          </p:nvSpPr>
          <p:spPr>
            <a:xfrm>
              <a:off x="848563" y="4440974"/>
              <a:ext cx="0" cy="853301"/>
            </a:xfrm>
            <a:custGeom>
              <a:avLst/>
              <a:gdLst/>
              <a:ahLst/>
              <a:cxnLst/>
              <a:rect l="0" t="0" r="0" b="0"/>
              <a:pathLst>
                <a:path h="853301">
                  <a:moveTo>
                    <a:pt x="0" y="0"/>
                  </a:moveTo>
                  <a:lnTo>
                    <a:pt x="0" y="853301"/>
                  </a:lnTo>
                </a:path>
              </a:pathLst>
            </a:custGeom>
            <a:ln w="12560" cap="flat">
              <a:round/>
            </a:ln>
          </p:spPr>
          <p:style>
            <a:lnRef idx="1">
              <a:srgbClr val="4A7EB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" name="Shape 2088">
              <a:extLst>
                <a:ext uri="{FF2B5EF4-FFF2-40B4-BE49-F238E27FC236}">
                  <a16:creationId xmlns:a16="http://schemas.microsoft.com/office/drawing/2014/main" id="{CE5580A9-80D9-4B33-8184-F3AB44C54BF2}"/>
                </a:ext>
              </a:extLst>
            </p:cNvPr>
            <p:cNvSpPr/>
            <p:nvPr/>
          </p:nvSpPr>
          <p:spPr>
            <a:xfrm>
              <a:off x="810730" y="5281689"/>
              <a:ext cx="75692" cy="75388"/>
            </a:xfrm>
            <a:custGeom>
              <a:avLst/>
              <a:gdLst/>
              <a:ahLst/>
              <a:cxnLst/>
              <a:rect l="0" t="0" r="0" b="0"/>
              <a:pathLst>
                <a:path w="75692" h="75388">
                  <a:moveTo>
                    <a:pt x="0" y="0"/>
                  </a:moveTo>
                  <a:lnTo>
                    <a:pt x="75692" y="26"/>
                  </a:lnTo>
                  <a:lnTo>
                    <a:pt x="37846" y="75388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Shape 2089">
              <a:extLst>
                <a:ext uri="{FF2B5EF4-FFF2-40B4-BE49-F238E27FC236}">
                  <a16:creationId xmlns:a16="http://schemas.microsoft.com/office/drawing/2014/main" id="{8575F928-BC2C-43C5-8D76-16F41536B778}"/>
                </a:ext>
              </a:extLst>
            </p:cNvPr>
            <p:cNvSpPr/>
            <p:nvPr/>
          </p:nvSpPr>
          <p:spPr>
            <a:xfrm>
              <a:off x="810717" y="4378147"/>
              <a:ext cx="75705" cy="75400"/>
            </a:xfrm>
            <a:custGeom>
              <a:avLst/>
              <a:gdLst/>
              <a:ahLst/>
              <a:cxnLst/>
              <a:rect l="0" t="0" r="0" b="0"/>
              <a:pathLst>
                <a:path w="75705" h="75400">
                  <a:moveTo>
                    <a:pt x="37846" y="0"/>
                  </a:moveTo>
                  <a:lnTo>
                    <a:pt x="75705" y="75400"/>
                  </a:lnTo>
                  <a:lnTo>
                    <a:pt x="0" y="75400"/>
                  </a:lnTo>
                  <a:lnTo>
                    <a:pt x="37846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88178B7-E48F-4951-BE0D-528AF4289715}"/>
                </a:ext>
              </a:extLst>
            </p:cNvPr>
            <p:cNvSpPr/>
            <p:nvPr/>
          </p:nvSpPr>
          <p:spPr>
            <a:xfrm>
              <a:off x="957787" y="4808709"/>
              <a:ext cx="369417" cy="13912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peak 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4A47B15-2645-42CB-8830-328CCA9936A8}"/>
                </a:ext>
              </a:extLst>
            </p:cNvPr>
            <p:cNvSpPr/>
            <p:nvPr/>
          </p:nvSpPr>
          <p:spPr>
            <a:xfrm>
              <a:off x="890449" y="4946670"/>
              <a:ext cx="503531" cy="13912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velocity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1B59D8B-46A9-4469-B5EC-78F7CE003E87}"/>
                </a:ext>
              </a:extLst>
            </p:cNvPr>
            <p:cNvSpPr/>
            <p:nvPr/>
          </p:nvSpPr>
          <p:spPr>
            <a:xfrm>
              <a:off x="618596" y="3870117"/>
              <a:ext cx="1586260" cy="139122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saccadic velocity profile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Shape 2093">
              <a:extLst>
                <a:ext uri="{FF2B5EF4-FFF2-40B4-BE49-F238E27FC236}">
                  <a16:creationId xmlns:a16="http://schemas.microsoft.com/office/drawing/2014/main" id="{119AE4BD-8CD5-40BE-8D98-F32935BF27FB}"/>
                </a:ext>
              </a:extLst>
            </p:cNvPr>
            <p:cNvSpPr/>
            <p:nvPr/>
          </p:nvSpPr>
          <p:spPr>
            <a:xfrm>
              <a:off x="257454" y="5384013"/>
              <a:ext cx="1824749" cy="0"/>
            </a:xfrm>
            <a:custGeom>
              <a:avLst/>
              <a:gdLst/>
              <a:ahLst/>
              <a:cxnLst/>
              <a:rect l="0" t="0" r="0" b="0"/>
              <a:pathLst>
                <a:path w="1824749">
                  <a:moveTo>
                    <a:pt x="0" y="0"/>
                  </a:moveTo>
                  <a:lnTo>
                    <a:pt x="1824749" y="0"/>
                  </a:lnTo>
                </a:path>
              </a:pathLst>
            </a:custGeom>
            <a:ln w="9423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Shape 2094">
              <a:extLst>
                <a:ext uri="{FF2B5EF4-FFF2-40B4-BE49-F238E27FC236}">
                  <a16:creationId xmlns:a16="http://schemas.microsoft.com/office/drawing/2014/main" id="{C3CBE36D-7784-4EBB-982A-2A7799C26173}"/>
                </a:ext>
              </a:extLst>
            </p:cNvPr>
            <p:cNvSpPr/>
            <p:nvPr/>
          </p:nvSpPr>
          <p:spPr>
            <a:xfrm>
              <a:off x="372364" y="2954236"/>
              <a:ext cx="1572120" cy="0"/>
            </a:xfrm>
            <a:custGeom>
              <a:avLst/>
              <a:gdLst/>
              <a:ahLst/>
              <a:cxnLst/>
              <a:rect l="0" t="0" r="0" b="0"/>
              <a:pathLst>
                <a:path w="1572120">
                  <a:moveTo>
                    <a:pt x="0" y="0"/>
                  </a:moveTo>
                  <a:lnTo>
                    <a:pt x="1572120" y="0"/>
                  </a:lnTo>
                </a:path>
              </a:pathLst>
            </a:custGeom>
            <a:ln w="12560" cap="flat">
              <a:round/>
            </a:ln>
          </p:spPr>
          <p:style>
            <a:lnRef idx="1">
              <a:srgbClr val="4A7EB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8" name="Shape 2095">
              <a:extLst>
                <a:ext uri="{FF2B5EF4-FFF2-40B4-BE49-F238E27FC236}">
                  <a16:creationId xmlns:a16="http://schemas.microsoft.com/office/drawing/2014/main" id="{27D7507A-755A-4793-9A78-1EBBB54ECFD2}"/>
                </a:ext>
              </a:extLst>
            </p:cNvPr>
            <p:cNvSpPr/>
            <p:nvPr/>
          </p:nvSpPr>
          <p:spPr>
            <a:xfrm>
              <a:off x="1931873" y="2916530"/>
              <a:ext cx="75705" cy="75400"/>
            </a:xfrm>
            <a:custGeom>
              <a:avLst/>
              <a:gdLst/>
              <a:ahLst/>
              <a:cxnLst/>
              <a:rect l="0" t="0" r="0" b="0"/>
              <a:pathLst>
                <a:path w="75705" h="75400">
                  <a:moveTo>
                    <a:pt x="0" y="0"/>
                  </a:moveTo>
                  <a:lnTo>
                    <a:pt x="75705" y="37707"/>
                  </a:lnTo>
                  <a:lnTo>
                    <a:pt x="0" y="75400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Shape 2096">
              <a:extLst>
                <a:ext uri="{FF2B5EF4-FFF2-40B4-BE49-F238E27FC236}">
                  <a16:creationId xmlns:a16="http://schemas.microsoft.com/office/drawing/2014/main" id="{6299F692-5CBD-48B9-97CD-B938BC234DF6}"/>
                </a:ext>
              </a:extLst>
            </p:cNvPr>
            <p:cNvSpPr/>
            <p:nvPr/>
          </p:nvSpPr>
          <p:spPr>
            <a:xfrm>
              <a:off x="309283" y="2916529"/>
              <a:ext cx="75705" cy="75400"/>
            </a:xfrm>
            <a:custGeom>
              <a:avLst/>
              <a:gdLst/>
              <a:ahLst/>
              <a:cxnLst/>
              <a:rect l="0" t="0" r="0" b="0"/>
              <a:pathLst>
                <a:path w="75705" h="75400">
                  <a:moveTo>
                    <a:pt x="75705" y="0"/>
                  </a:moveTo>
                  <a:lnTo>
                    <a:pt x="75692" y="75400"/>
                  </a:lnTo>
                  <a:lnTo>
                    <a:pt x="0" y="37706"/>
                  </a:lnTo>
                  <a:lnTo>
                    <a:pt x="75705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28C0184-55A9-4BC9-B1C1-7488D3782D95}"/>
                </a:ext>
              </a:extLst>
            </p:cNvPr>
            <p:cNvSpPr/>
            <p:nvPr/>
          </p:nvSpPr>
          <p:spPr>
            <a:xfrm>
              <a:off x="952876" y="3042758"/>
              <a:ext cx="545669" cy="13912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duration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21" name="Shape 2098">
              <a:extLst>
                <a:ext uri="{FF2B5EF4-FFF2-40B4-BE49-F238E27FC236}">
                  <a16:creationId xmlns:a16="http://schemas.microsoft.com/office/drawing/2014/main" id="{3097BAE1-67E6-469B-B92A-9A00C35C6E2A}"/>
                </a:ext>
              </a:extLst>
            </p:cNvPr>
            <p:cNvSpPr/>
            <p:nvPr/>
          </p:nvSpPr>
          <p:spPr>
            <a:xfrm>
              <a:off x="299021" y="2738971"/>
              <a:ext cx="0" cy="199111"/>
            </a:xfrm>
            <a:custGeom>
              <a:avLst/>
              <a:gdLst/>
              <a:ahLst/>
              <a:cxnLst/>
              <a:rect l="0" t="0" r="0" b="0"/>
              <a:pathLst>
                <a:path h="199111">
                  <a:moveTo>
                    <a:pt x="0" y="199111"/>
                  </a:moveTo>
                  <a:lnTo>
                    <a:pt x="0" y="0"/>
                  </a:lnTo>
                </a:path>
              </a:pathLst>
            </a:custGeom>
            <a:ln w="9423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2" name="Shape 2099">
              <a:extLst>
                <a:ext uri="{FF2B5EF4-FFF2-40B4-BE49-F238E27FC236}">
                  <a16:creationId xmlns:a16="http://schemas.microsoft.com/office/drawing/2014/main" id="{C8E0F94B-E815-4417-816F-DD5DBCDBC30F}"/>
                </a:ext>
              </a:extLst>
            </p:cNvPr>
            <p:cNvSpPr/>
            <p:nvPr/>
          </p:nvSpPr>
          <p:spPr>
            <a:xfrm>
              <a:off x="2024164" y="2504084"/>
              <a:ext cx="0" cy="446710"/>
            </a:xfrm>
            <a:custGeom>
              <a:avLst/>
              <a:gdLst/>
              <a:ahLst/>
              <a:cxnLst/>
              <a:rect l="0" t="0" r="0" b="0"/>
              <a:pathLst>
                <a:path h="446710">
                  <a:moveTo>
                    <a:pt x="0" y="0"/>
                  </a:moveTo>
                  <a:lnTo>
                    <a:pt x="0" y="446710"/>
                  </a:lnTo>
                </a:path>
              </a:pathLst>
            </a:custGeom>
            <a:ln w="9423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4CAEF2A-A48D-4306-B981-FB0C8CDA8291}"/>
                </a:ext>
              </a:extLst>
            </p:cNvPr>
            <p:cNvSpPr/>
            <p:nvPr/>
          </p:nvSpPr>
          <p:spPr>
            <a:xfrm>
              <a:off x="575934" y="1865194"/>
              <a:ext cx="1604685" cy="13912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fixationamplitude</a:t>
              </a:r>
              <a:r>
                <a:rPr lang="en-IN" sz="9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profile</a:t>
              </a:r>
              <a:endParaRPr lang="en-IN" sz="800" dirty="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24" name="Shape 2101">
              <a:extLst>
                <a:ext uri="{FF2B5EF4-FFF2-40B4-BE49-F238E27FC236}">
                  <a16:creationId xmlns:a16="http://schemas.microsoft.com/office/drawing/2014/main" id="{E0160A73-5EA4-4BB1-9146-9432DF1A6101}"/>
                </a:ext>
              </a:extLst>
            </p:cNvPr>
            <p:cNvSpPr/>
            <p:nvPr/>
          </p:nvSpPr>
          <p:spPr>
            <a:xfrm>
              <a:off x="3182899" y="4236047"/>
              <a:ext cx="7176" cy="468719"/>
            </a:xfrm>
            <a:custGeom>
              <a:avLst/>
              <a:gdLst/>
              <a:ahLst/>
              <a:cxnLst/>
              <a:rect l="0" t="0" r="0" b="0"/>
              <a:pathLst>
                <a:path w="7176" h="468719">
                  <a:moveTo>
                    <a:pt x="0" y="0"/>
                  </a:moveTo>
                  <a:lnTo>
                    <a:pt x="7176" y="468719"/>
                  </a:lnTo>
                </a:path>
              </a:pathLst>
            </a:custGeom>
            <a:ln w="12560" cap="flat">
              <a:round/>
            </a:ln>
          </p:spPr>
          <p:style>
            <a:lnRef idx="1">
              <a:srgbClr val="4A7EB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5" name="Shape 2102">
              <a:extLst>
                <a:ext uri="{FF2B5EF4-FFF2-40B4-BE49-F238E27FC236}">
                  <a16:creationId xmlns:a16="http://schemas.microsoft.com/office/drawing/2014/main" id="{88C7BAD1-D32C-42D3-8651-CFA4F9A5413B}"/>
                </a:ext>
              </a:extLst>
            </p:cNvPr>
            <p:cNvSpPr/>
            <p:nvPr/>
          </p:nvSpPr>
          <p:spPr>
            <a:xfrm>
              <a:off x="3152039" y="4691622"/>
              <a:ext cx="75705" cy="75946"/>
            </a:xfrm>
            <a:custGeom>
              <a:avLst/>
              <a:gdLst/>
              <a:ahLst/>
              <a:cxnLst/>
              <a:rect l="0" t="0" r="0" b="0"/>
              <a:pathLst>
                <a:path w="75705" h="75946">
                  <a:moveTo>
                    <a:pt x="75705" y="0"/>
                  </a:moveTo>
                  <a:lnTo>
                    <a:pt x="39027" y="75946"/>
                  </a:lnTo>
                  <a:lnTo>
                    <a:pt x="0" y="1156"/>
                  </a:lnTo>
                  <a:lnTo>
                    <a:pt x="75705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Shape 2103">
              <a:extLst>
                <a:ext uri="{FF2B5EF4-FFF2-40B4-BE49-F238E27FC236}">
                  <a16:creationId xmlns:a16="http://schemas.microsoft.com/office/drawing/2014/main" id="{902EF3FE-F146-4F2D-B968-3F6C1674A846}"/>
                </a:ext>
              </a:extLst>
            </p:cNvPr>
            <p:cNvSpPr/>
            <p:nvPr/>
          </p:nvSpPr>
          <p:spPr>
            <a:xfrm>
              <a:off x="3145244" y="4173245"/>
              <a:ext cx="75705" cy="75946"/>
            </a:xfrm>
            <a:custGeom>
              <a:avLst/>
              <a:gdLst/>
              <a:ahLst/>
              <a:cxnLst/>
              <a:rect l="0" t="0" r="0" b="0"/>
              <a:pathLst>
                <a:path w="75705" h="75946">
                  <a:moveTo>
                    <a:pt x="36690" y="0"/>
                  </a:moveTo>
                  <a:lnTo>
                    <a:pt x="75705" y="74790"/>
                  </a:lnTo>
                  <a:lnTo>
                    <a:pt x="0" y="75946"/>
                  </a:lnTo>
                  <a:lnTo>
                    <a:pt x="36690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Shape 2104">
              <a:extLst>
                <a:ext uri="{FF2B5EF4-FFF2-40B4-BE49-F238E27FC236}">
                  <a16:creationId xmlns:a16="http://schemas.microsoft.com/office/drawing/2014/main" id="{BFAF0C79-445D-4BE5-930F-D6A439A6EF52}"/>
                </a:ext>
              </a:extLst>
            </p:cNvPr>
            <p:cNvSpPr/>
            <p:nvPr/>
          </p:nvSpPr>
          <p:spPr>
            <a:xfrm>
              <a:off x="4074744" y="4837113"/>
              <a:ext cx="0" cy="180721"/>
            </a:xfrm>
            <a:custGeom>
              <a:avLst/>
              <a:gdLst/>
              <a:ahLst/>
              <a:cxnLst/>
              <a:rect l="0" t="0" r="0" b="0"/>
              <a:pathLst>
                <a:path h="180721">
                  <a:moveTo>
                    <a:pt x="0" y="0"/>
                  </a:moveTo>
                  <a:lnTo>
                    <a:pt x="0" y="180721"/>
                  </a:lnTo>
                </a:path>
              </a:pathLst>
            </a:custGeom>
            <a:ln w="12560" cap="flat">
              <a:round/>
            </a:ln>
          </p:spPr>
          <p:style>
            <a:lnRef idx="1">
              <a:srgbClr val="4A7EB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Shape 2105">
              <a:extLst>
                <a:ext uri="{FF2B5EF4-FFF2-40B4-BE49-F238E27FC236}">
                  <a16:creationId xmlns:a16="http://schemas.microsoft.com/office/drawing/2014/main" id="{4A6515DC-C11B-4B32-BAEA-85156D6D3B8E}"/>
                </a:ext>
              </a:extLst>
            </p:cNvPr>
            <p:cNvSpPr/>
            <p:nvPr/>
          </p:nvSpPr>
          <p:spPr>
            <a:xfrm>
              <a:off x="4036886" y="5005274"/>
              <a:ext cx="75717" cy="75400"/>
            </a:xfrm>
            <a:custGeom>
              <a:avLst/>
              <a:gdLst/>
              <a:ahLst/>
              <a:cxnLst/>
              <a:rect l="0" t="0" r="0" b="0"/>
              <a:pathLst>
                <a:path w="75717" h="75400">
                  <a:moveTo>
                    <a:pt x="0" y="0"/>
                  </a:moveTo>
                  <a:lnTo>
                    <a:pt x="75717" y="0"/>
                  </a:lnTo>
                  <a:lnTo>
                    <a:pt x="37859" y="75400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9" name="Shape 2106">
              <a:extLst>
                <a:ext uri="{FF2B5EF4-FFF2-40B4-BE49-F238E27FC236}">
                  <a16:creationId xmlns:a16="http://schemas.microsoft.com/office/drawing/2014/main" id="{CAAB62EA-185D-41FF-AA0B-E5FBDE7A3DB9}"/>
                </a:ext>
              </a:extLst>
            </p:cNvPr>
            <p:cNvSpPr/>
            <p:nvPr/>
          </p:nvSpPr>
          <p:spPr>
            <a:xfrm>
              <a:off x="4036886" y="4774286"/>
              <a:ext cx="75717" cy="75387"/>
            </a:xfrm>
            <a:custGeom>
              <a:avLst/>
              <a:gdLst/>
              <a:ahLst/>
              <a:cxnLst/>
              <a:rect l="0" t="0" r="0" b="0"/>
              <a:pathLst>
                <a:path w="75717" h="75387">
                  <a:moveTo>
                    <a:pt x="37859" y="0"/>
                  </a:moveTo>
                  <a:lnTo>
                    <a:pt x="75717" y="75387"/>
                  </a:lnTo>
                  <a:lnTo>
                    <a:pt x="0" y="75387"/>
                  </a:lnTo>
                  <a:lnTo>
                    <a:pt x="37859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0" name="Shape 2107">
              <a:extLst>
                <a:ext uri="{FF2B5EF4-FFF2-40B4-BE49-F238E27FC236}">
                  <a16:creationId xmlns:a16="http://schemas.microsoft.com/office/drawing/2014/main" id="{372BF913-31C1-4317-8D9E-E4064A0E6F47}"/>
                </a:ext>
              </a:extLst>
            </p:cNvPr>
            <p:cNvSpPr/>
            <p:nvPr/>
          </p:nvSpPr>
          <p:spPr>
            <a:xfrm>
              <a:off x="2772664" y="4770158"/>
              <a:ext cx="1758214" cy="0"/>
            </a:xfrm>
            <a:custGeom>
              <a:avLst/>
              <a:gdLst/>
              <a:ahLst/>
              <a:cxnLst/>
              <a:rect l="0" t="0" r="0" b="0"/>
              <a:pathLst>
                <a:path w="1758214">
                  <a:moveTo>
                    <a:pt x="0" y="0"/>
                  </a:moveTo>
                  <a:lnTo>
                    <a:pt x="1758214" y="0"/>
                  </a:lnTo>
                </a:path>
              </a:pathLst>
            </a:custGeom>
            <a:ln w="9423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ACF1FBD-A630-40C2-9A86-92D357568B01}"/>
                </a:ext>
              </a:extLst>
            </p:cNvPr>
            <p:cNvSpPr/>
            <p:nvPr/>
          </p:nvSpPr>
          <p:spPr>
            <a:xfrm>
              <a:off x="3930740" y="5135198"/>
              <a:ext cx="369417" cy="13912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peak 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E6EEC0E-C06D-4A15-A53B-B214A59BBF3E}"/>
                </a:ext>
              </a:extLst>
            </p:cNvPr>
            <p:cNvSpPr/>
            <p:nvPr/>
          </p:nvSpPr>
          <p:spPr>
            <a:xfrm>
              <a:off x="3751322" y="5273499"/>
              <a:ext cx="822656" cy="13912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deceleration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6DFD931-59DF-4A68-8DD6-1326F0FABFB3}"/>
                </a:ext>
              </a:extLst>
            </p:cNvPr>
            <p:cNvSpPr/>
            <p:nvPr/>
          </p:nvSpPr>
          <p:spPr>
            <a:xfrm>
              <a:off x="3534771" y="4155896"/>
              <a:ext cx="369417" cy="13912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peak 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C690369-63F5-44DA-968C-0CC512F4FA7E}"/>
                </a:ext>
              </a:extLst>
            </p:cNvPr>
            <p:cNvSpPr/>
            <p:nvPr/>
          </p:nvSpPr>
          <p:spPr>
            <a:xfrm>
              <a:off x="3362167" y="4293745"/>
              <a:ext cx="814198" cy="13912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acceleration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1D33809-3D68-4010-91B5-B32232D1B1CB}"/>
                </a:ext>
              </a:extLst>
            </p:cNvPr>
            <p:cNvSpPr/>
            <p:nvPr/>
          </p:nvSpPr>
          <p:spPr>
            <a:xfrm>
              <a:off x="3031720" y="3874997"/>
              <a:ext cx="1896926" cy="13912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saccadic acceleration profile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36" name="Shape 2113">
              <a:extLst>
                <a:ext uri="{FF2B5EF4-FFF2-40B4-BE49-F238E27FC236}">
                  <a16:creationId xmlns:a16="http://schemas.microsoft.com/office/drawing/2014/main" id="{1A0F56F2-A411-4979-B246-C93709A469A8}"/>
                </a:ext>
              </a:extLst>
            </p:cNvPr>
            <p:cNvSpPr/>
            <p:nvPr/>
          </p:nvSpPr>
          <p:spPr>
            <a:xfrm>
              <a:off x="2507691" y="248361"/>
              <a:ext cx="181991" cy="815822"/>
            </a:xfrm>
            <a:custGeom>
              <a:avLst/>
              <a:gdLst/>
              <a:ahLst/>
              <a:cxnLst/>
              <a:rect l="0" t="0" r="0" b="0"/>
              <a:pathLst>
                <a:path w="181991" h="815822">
                  <a:moveTo>
                    <a:pt x="0" y="407911"/>
                  </a:moveTo>
                  <a:cubicBezTo>
                    <a:pt x="0" y="182626"/>
                    <a:pt x="40754" y="0"/>
                    <a:pt x="90996" y="0"/>
                  </a:cubicBezTo>
                  <a:cubicBezTo>
                    <a:pt x="141262" y="0"/>
                    <a:pt x="181991" y="182626"/>
                    <a:pt x="181991" y="407911"/>
                  </a:cubicBezTo>
                  <a:cubicBezTo>
                    <a:pt x="181991" y="633197"/>
                    <a:pt x="141262" y="815822"/>
                    <a:pt x="90996" y="815822"/>
                  </a:cubicBezTo>
                  <a:cubicBezTo>
                    <a:pt x="40754" y="815822"/>
                    <a:pt x="0" y="633197"/>
                    <a:pt x="0" y="407911"/>
                  </a:cubicBezTo>
                  <a:close/>
                </a:path>
              </a:pathLst>
            </a:custGeom>
            <a:ln w="1256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1">
              <a:srgbClr val="1F497D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7" name="Shape 2114">
              <a:extLst>
                <a:ext uri="{FF2B5EF4-FFF2-40B4-BE49-F238E27FC236}">
                  <a16:creationId xmlns:a16="http://schemas.microsoft.com/office/drawing/2014/main" id="{2FF834C1-F2D3-4F5C-956B-A7D5D953BCA5}"/>
                </a:ext>
              </a:extLst>
            </p:cNvPr>
            <p:cNvSpPr/>
            <p:nvPr/>
          </p:nvSpPr>
          <p:spPr>
            <a:xfrm>
              <a:off x="2605405" y="169850"/>
              <a:ext cx="681571" cy="133286"/>
            </a:xfrm>
            <a:custGeom>
              <a:avLst/>
              <a:gdLst/>
              <a:ahLst/>
              <a:cxnLst/>
              <a:rect l="0" t="0" r="0" b="0"/>
              <a:pathLst>
                <a:path w="681571" h="133286">
                  <a:moveTo>
                    <a:pt x="0" y="66637"/>
                  </a:moveTo>
                  <a:cubicBezTo>
                    <a:pt x="0" y="29845"/>
                    <a:pt x="152578" y="0"/>
                    <a:pt x="340779" y="0"/>
                  </a:cubicBezTo>
                  <a:cubicBezTo>
                    <a:pt x="529006" y="0"/>
                    <a:pt x="681571" y="29845"/>
                    <a:pt x="681571" y="66637"/>
                  </a:cubicBezTo>
                  <a:cubicBezTo>
                    <a:pt x="681571" y="103442"/>
                    <a:pt x="529006" y="133286"/>
                    <a:pt x="340779" y="133286"/>
                  </a:cubicBezTo>
                  <a:cubicBezTo>
                    <a:pt x="152578" y="133286"/>
                    <a:pt x="0" y="103442"/>
                    <a:pt x="0" y="66637"/>
                  </a:cubicBezTo>
                  <a:close/>
                </a:path>
              </a:pathLst>
            </a:custGeom>
            <a:ln w="1256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1">
              <a:srgbClr val="FFC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F58B7E2-E9ED-4204-883A-6767BE3F4B2D}"/>
                </a:ext>
              </a:extLst>
            </p:cNvPr>
            <p:cNvSpPr/>
            <p:nvPr/>
          </p:nvSpPr>
          <p:spPr>
            <a:xfrm>
              <a:off x="1997620" y="783347"/>
              <a:ext cx="562433" cy="13912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saccade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DB1761B-2E6C-452E-8758-BADDC165B419}"/>
                </a:ext>
              </a:extLst>
            </p:cNvPr>
            <p:cNvSpPr/>
            <p:nvPr/>
          </p:nvSpPr>
          <p:spPr>
            <a:xfrm>
              <a:off x="2005228" y="87545"/>
              <a:ext cx="478460" cy="13912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fixation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40" name="Shape 2117">
              <a:extLst>
                <a:ext uri="{FF2B5EF4-FFF2-40B4-BE49-F238E27FC236}">
                  <a16:creationId xmlns:a16="http://schemas.microsoft.com/office/drawing/2014/main" id="{32BE434A-0DBD-472A-A96E-F65B118408B1}"/>
                </a:ext>
              </a:extLst>
            </p:cNvPr>
            <p:cNvSpPr/>
            <p:nvPr/>
          </p:nvSpPr>
          <p:spPr>
            <a:xfrm>
              <a:off x="2206104" y="656272"/>
              <a:ext cx="223964" cy="102972"/>
            </a:xfrm>
            <a:custGeom>
              <a:avLst/>
              <a:gdLst/>
              <a:ahLst/>
              <a:cxnLst/>
              <a:rect l="0" t="0" r="0" b="0"/>
              <a:pathLst>
                <a:path w="223964" h="102972">
                  <a:moveTo>
                    <a:pt x="3645" y="102972"/>
                  </a:moveTo>
                  <a:lnTo>
                    <a:pt x="0" y="102972"/>
                  </a:lnTo>
                  <a:lnTo>
                    <a:pt x="0" y="0"/>
                  </a:lnTo>
                  <a:lnTo>
                    <a:pt x="223964" y="0"/>
                  </a:lnTo>
                </a:path>
              </a:pathLst>
            </a:custGeom>
            <a:ln w="12560" cap="flat">
              <a:round/>
            </a:ln>
          </p:spPr>
          <p:style>
            <a:lnRef idx="1">
              <a:srgbClr val="4A7EB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1" name="Shape 2118">
              <a:extLst>
                <a:ext uri="{FF2B5EF4-FFF2-40B4-BE49-F238E27FC236}">
                  <a16:creationId xmlns:a16="http://schemas.microsoft.com/office/drawing/2014/main" id="{4091D04E-6ECF-4D5C-AC84-FA1A155E6160}"/>
                </a:ext>
              </a:extLst>
            </p:cNvPr>
            <p:cNvSpPr/>
            <p:nvPr/>
          </p:nvSpPr>
          <p:spPr>
            <a:xfrm>
              <a:off x="2417458" y="618592"/>
              <a:ext cx="75717" cy="75387"/>
            </a:xfrm>
            <a:custGeom>
              <a:avLst/>
              <a:gdLst/>
              <a:ahLst/>
              <a:cxnLst/>
              <a:rect l="0" t="0" r="0" b="0"/>
              <a:pathLst>
                <a:path w="75717" h="75387">
                  <a:moveTo>
                    <a:pt x="0" y="0"/>
                  </a:moveTo>
                  <a:lnTo>
                    <a:pt x="75717" y="37681"/>
                  </a:lnTo>
                  <a:lnTo>
                    <a:pt x="0" y="75387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2" name="Shape 2119">
              <a:extLst>
                <a:ext uri="{FF2B5EF4-FFF2-40B4-BE49-F238E27FC236}">
                  <a16:creationId xmlns:a16="http://schemas.microsoft.com/office/drawing/2014/main" id="{30349AB1-748A-450D-ACB4-0D010C8B99E8}"/>
                </a:ext>
              </a:extLst>
            </p:cNvPr>
            <p:cNvSpPr/>
            <p:nvPr/>
          </p:nvSpPr>
          <p:spPr>
            <a:xfrm>
              <a:off x="2382634" y="151448"/>
              <a:ext cx="232804" cy="14453"/>
            </a:xfrm>
            <a:custGeom>
              <a:avLst/>
              <a:gdLst/>
              <a:ahLst/>
              <a:cxnLst/>
              <a:rect l="0" t="0" r="0" b="0"/>
              <a:pathLst>
                <a:path w="232804" h="14453">
                  <a:moveTo>
                    <a:pt x="0" y="0"/>
                  </a:moveTo>
                  <a:lnTo>
                    <a:pt x="232804" y="14453"/>
                  </a:lnTo>
                </a:path>
              </a:pathLst>
            </a:custGeom>
            <a:ln w="12560" cap="flat">
              <a:round/>
            </a:ln>
          </p:spPr>
          <p:style>
            <a:lnRef idx="1">
              <a:srgbClr val="FFC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 dirty="0"/>
            </a:p>
          </p:txBody>
        </p:sp>
        <p:sp>
          <p:nvSpPr>
            <p:cNvPr id="43" name="Shape 2120">
              <a:extLst>
                <a:ext uri="{FF2B5EF4-FFF2-40B4-BE49-F238E27FC236}">
                  <a16:creationId xmlns:a16="http://schemas.microsoft.com/office/drawing/2014/main" id="{DA81524A-C70C-424C-8E8A-753E07B848AE}"/>
                </a:ext>
              </a:extLst>
            </p:cNvPr>
            <p:cNvSpPr/>
            <p:nvPr/>
          </p:nvSpPr>
          <p:spPr>
            <a:xfrm>
              <a:off x="2600503" y="127495"/>
              <a:ext cx="77902" cy="75247"/>
            </a:xfrm>
            <a:custGeom>
              <a:avLst/>
              <a:gdLst/>
              <a:ahLst/>
              <a:cxnLst/>
              <a:rect l="0" t="0" r="0" b="0"/>
              <a:pathLst>
                <a:path w="77902" h="75247">
                  <a:moveTo>
                    <a:pt x="4712" y="0"/>
                  </a:moveTo>
                  <a:lnTo>
                    <a:pt x="77902" y="42316"/>
                  </a:lnTo>
                  <a:lnTo>
                    <a:pt x="0" y="75247"/>
                  </a:lnTo>
                  <a:lnTo>
                    <a:pt x="4712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C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4" name="Shape 2121">
              <a:extLst>
                <a:ext uri="{FF2B5EF4-FFF2-40B4-BE49-F238E27FC236}">
                  <a16:creationId xmlns:a16="http://schemas.microsoft.com/office/drawing/2014/main" id="{D3EB3079-57AB-4F72-8F16-216C5E52972A}"/>
                </a:ext>
              </a:extLst>
            </p:cNvPr>
            <p:cNvSpPr/>
            <p:nvPr/>
          </p:nvSpPr>
          <p:spPr>
            <a:xfrm>
              <a:off x="4523194" y="2308746"/>
              <a:ext cx="0" cy="744944"/>
            </a:xfrm>
            <a:custGeom>
              <a:avLst/>
              <a:gdLst/>
              <a:ahLst/>
              <a:cxnLst/>
              <a:rect l="0" t="0" r="0" b="0"/>
              <a:pathLst>
                <a:path h="744944">
                  <a:moveTo>
                    <a:pt x="0" y="0"/>
                  </a:moveTo>
                  <a:lnTo>
                    <a:pt x="0" y="744944"/>
                  </a:lnTo>
                </a:path>
              </a:pathLst>
            </a:custGeom>
            <a:ln w="12560" cap="flat">
              <a:round/>
            </a:ln>
          </p:spPr>
          <p:style>
            <a:lnRef idx="1">
              <a:srgbClr val="4A7EB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5" name="Shape 2122">
              <a:extLst>
                <a:ext uri="{FF2B5EF4-FFF2-40B4-BE49-F238E27FC236}">
                  <a16:creationId xmlns:a16="http://schemas.microsoft.com/office/drawing/2014/main" id="{75CCC996-843F-4516-A1AE-7B1798C72004}"/>
                </a:ext>
              </a:extLst>
            </p:cNvPr>
            <p:cNvSpPr/>
            <p:nvPr/>
          </p:nvSpPr>
          <p:spPr>
            <a:xfrm>
              <a:off x="4485335" y="3041117"/>
              <a:ext cx="75717" cy="75387"/>
            </a:xfrm>
            <a:custGeom>
              <a:avLst/>
              <a:gdLst/>
              <a:ahLst/>
              <a:cxnLst/>
              <a:rect l="0" t="0" r="0" b="0"/>
              <a:pathLst>
                <a:path w="75717" h="75387">
                  <a:moveTo>
                    <a:pt x="0" y="0"/>
                  </a:moveTo>
                  <a:lnTo>
                    <a:pt x="75717" y="12"/>
                  </a:lnTo>
                  <a:lnTo>
                    <a:pt x="37859" y="75387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6" name="Shape 2123">
              <a:extLst>
                <a:ext uri="{FF2B5EF4-FFF2-40B4-BE49-F238E27FC236}">
                  <a16:creationId xmlns:a16="http://schemas.microsoft.com/office/drawing/2014/main" id="{723FAA8A-2C85-4613-896A-EABE5E201A01}"/>
                </a:ext>
              </a:extLst>
            </p:cNvPr>
            <p:cNvSpPr/>
            <p:nvPr/>
          </p:nvSpPr>
          <p:spPr>
            <a:xfrm>
              <a:off x="4485336" y="2245919"/>
              <a:ext cx="75717" cy="75387"/>
            </a:xfrm>
            <a:custGeom>
              <a:avLst/>
              <a:gdLst/>
              <a:ahLst/>
              <a:cxnLst/>
              <a:rect l="0" t="0" r="0" b="0"/>
              <a:pathLst>
                <a:path w="75717" h="75387">
                  <a:moveTo>
                    <a:pt x="37859" y="0"/>
                  </a:moveTo>
                  <a:lnTo>
                    <a:pt x="75717" y="75387"/>
                  </a:lnTo>
                  <a:lnTo>
                    <a:pt x="0" y="75387"/>
                  </a:lnTo>
                  <a:lnTo>
                    <a:pt x="37859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7" name="Shape 2124">
              <a:extLst>
                <a:ext uri="{FF2B5EF4-FFF2-40B4-BE49-F238E27FC236}">
                  <a16:creationId xmlns:a16="http://schemas.microsoft.com/office/drawing/2014/main" id="{3A29DB5D-3F0B-40C3-8732-DA1F6D938980}"/>
                </a:ext>
              </a:extLst>
            </p:cNvPr>
            <p:cNvSpPr/>
            <p:nvPr/>
          </p:nvSpPr>
          <p:spPr>
            <a:xfrm>
              <a:off x="2832367" y="2103603"/>
              <a:ext cx="1650124" cy="0"/>
            </a:xfrm>
            <a:custGeom>
              <a:avLst/>
              <a:gdLst/>
              <a:ahLst/>
              <a:cxnLst/>
              <a:rect l="0" t="0" r="0" b="0"/>
              <a:pathLst>
                <a:path w="1650124">
                  <a:moveTo>
                    <a:pt x="0" y="0"/>
                  </a:moveTo>
                  <a:lnTo>
                    <a:pt x="1650124" y="0"/>
                  </a:lnTo>
                </a:path>
              </a:pathLst>
            </a:custGeom>
            <a:ln w="12560" cap="flat">
              <a:round/>
            </a:ln>
          </p:spPr>
          <p:style>
            <a:lnRef idx="1">
              <a:srgbClr val="4A7EBB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8" name="Shape 2125">
              <a:extLst>
                <a:ext uri="{FF2B5EF4-FFF2-40B4-BE49-F238E27FC236}">
                  <a16:creationId xmlns:a16="http://schemas.microsoft.com/office/drawing/2014/main" id="{142FB914-C0C4-4DE4-B3AD-171D19E15202}"/>
                </a:ext>
              </a:extLst>
            </p:cNvPr>
            <p:cNvSpPr/>
            <p:nvPr/>
          </p:nvSpPr>
          <p:spPr>
            <a:xfrm>
              <a:off x="4469879" y="2065896"/>
              <a:ext cx="75705" cy="75400"/>
            </a:xfrm>
            <a:custGeom>
              <a:avLst/>
              <a:gdLst/>
              <a:ahLst/>
              <a:cxnLst/>
              <a:rect l="0" t="0" r="0" b="0"/>
              <a:pathLst>
                <a:path w="75705" h="75400">
                  <a:moveTo>
                    <a:pt x="0" y="0"/>
                  </a:moveTo>
                  <a:lnTo>
                    <a:pt x="75705" y="37707"/>
                  </a:lnTo>
                  <a:lnTo>
                    <a:pt x="0" y="75400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9" name="Shape 2126">
              <a:extLst>
                <a:ext uri="{FF2B5EF4-FFF2-40B4-BE49-F238E27FC236}">
                  <a16:creationId xmlns:a16="http://schemas.microsoft.com/office/drawing/2014/main" id="{71EFF680-6C29-45D3-B089-C984EC46F652}"/>
                </a:ext>
              </a:extLst>
            </p:cNvPr>
            <p:cNvSpPr/>
            <p:nvPr/>
          </p:nvSpPr>
          <p:spPr>
            <a:xfrm>
              <a:off x="2769273" y="2065909"/>
              <a:ext cx="75705" cy="75387"/>
            </a:xfrm>
            <a:custGeom>
              <a:avLst/>
              <a:gdLst/>
              <a:ahLst/>
              <a:cxnLst/>
              <a:rect l="0" t="0" r="0" b="0"/>
              <a:pathLst>
                <a:path w="75705" h="75387">
                  <a:moveTo>
                    <a:pt x="75705" y="0"/>
                  </a:moveTo>
                  <a:lnTo>
                    <a:pt x="75705" y="75387"/>
                  </a:lnTo>
                  <a:lnTo>
                    <a:pt x="0" y="37693"/>
                  </a:lnTo>
                  <a:lnTo>
                    <a:pt x="75705" y="0"/>
                  </a:lnTo>
                  <a:close/>
                </a:path>
              </a:pathLst>
            </a:custGeom>
            <a:ln w="0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A7E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0" name="Shape 2127">
              <a:extLst>
                <a:ext uri="{FF2B5EF4-FFF2-40B4-BE49-F238E27FC236}">
                  <a16:creationId xmlns:a16="http://schemas.microsoft.com/office/drawing/2014/main" id="{3AF82A3D-84FF-410E-87E2-F5A7A7C94783}"/>
                </a:ext>
              </a:extLst>
            </p:cNvPr>
            <p:cNvSpPr/>
            <p:nvPr/>
          </p:nvSpPr>
          <p:spPr>
            <a:xfrm>
              <a:off x="3168650" y="3094241"/>
              <a:ext cx="1312939" cy="0"/>
            </a:xfrm>
            <a:custGeom>
              <a:avLst/>
              <a:gdLst/>
              <a:ahLst/>
              <a:cxnLst/>
              <a:rect l="0" t="0" r="0" b="0"/>
              <a:pathLst>
                <a:path w="1312939">
                  <a:moveTo>
                    <a:pt x="0" y="0"/>
                  </a:moveTo>
                  <a:lnTo>
                    <a:pt x="1312939" y="0"/>
                  </a:lnTo>
                </a:path>
              </a:pathLst>
            </a:custGeom>
            <a:ln w="9423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834F53F-B997-4B9F-A235-B86A41BD0D1E}"/>
                </a:ext>
              </a:extLst>
            </p:cNvPr>
            <p:cNvSpPr/>
            <p:nvPr/>
          </p:nvSpPr>
          <p:spPr>
            <a:xfrm>
              <a:off x="3384566" y="2195024"/>
              <a:ext cx="545668" cy="13912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duration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52" name="Shape 2129">
              <a:extLst>
                <a:ext uri="{FF2B5EF4-FFF2-40B4-BE49-F238E27FC236}">
                  <a16:creationId xmlns:a16="http://schemas.microsoft.com/office/drawing/2014/main" id="{2F27CFD7-B051-4F2C-937E-B0E956F84768}"/>
                </a:ext>
              </a:extLst>
            </p:cNvPr>
            <p:cNvSpPr/>
            <p:nvPr/>
          </p:nvSpPr>
          <p:spPr>
            <a:xfrm>
              <a:off x="2761386" y="2116950"/>
              <a:ext cx="0" cy="976643"/>
            </a:xfrm>
            <a:custGeom>
              <a:avLst/>
              <a:gdLst/>
              <a:ahLst/>
              <a:cxnLst/>
              <a:rect l="0" t="0" r="0" b="0"/>
              <a:pathLst>
                <a:path h="976643">
                  <a:moveTo>
                    <a:pt x="0" y="0"/>
                  </a:moveTo>
                  <a:lnTo>
                    <a:pt x="0" y="976643"/>
                  </a:lnTo>
                </a:path>
              </a:pathLst>
            </a:custGeom>
            <a:ln w="9423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E7E5C70-286D-4D58-A053-EBBE59B728AB}"/>
                </a:ext>
              </a:extLst>
            </p:cNvPr>
            <p:cNvSpPr/>
            <p:nvPr/>
          </p:nvSpPr>
          <p:spPr>
            <a:xfrm>
              <a:off x="3065049" y="1813175"/>
              <a:ext cx="1737440" cy="13912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saccadic amplitude profile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54" name="Shape 2131">
              <a:extLst>
                <a:ext uri="{FF2B5EF4-FFF2-40B4-BE49-F238E27FC236}">
                  <a16:creationId xmlns:a16="http://schemas.microsoft.com/office/drawing/2014/main" id="{A05B9731-FC96-44A2-A02F-149AEFCB3F90}"/>
                </a:ext>
              </a:extLst>
            </p:cNvPr>
            <p:cNvSpPr/>
            <p:nvPr/>
          </p:nvSpPr>
          <p:spPr>
            <a:xfrm>
              <a:off x="4527995" y="2135226"/>
              <a:ext cx="0" cy="99975"/>
            </a:xfrm>
            <a:custGeom>
              <a:avLst/>
              <a:gdLst/>
              <a:ahLst/>
              <a:cxnLst/>
              <a:rect l="0" t="0" r="0" b="0"/>
              <a:pathLst>
                <a:path h="99975">
                  <a:moveTo>
                    <a:pt x="0" y="0"/>
                  </a:moveTo>
                  <a:lnTo>
                    <a:pt x="0" y="99975"/>
                  </a:lnTo>
                </a:path>
              </a:pathLst>
            </a:custGeom>
            <a:ln w="9423" cap="flat">
              <a:custDash>
                <a:ds d="197900" sp="197900"/>
                <a:ds d="197900" sp="197900"/>
                <a:ds d="197900" sp="197900"/>
              </a:custDash>
              <a:round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188DFF10-821F-42B4-AD01-3A404C968378}"/>
                </a:ext>
              </a:extLst>
            </p:cNvPr>
            <p:cNvSpPr/>
            <p:nvPr/>
          </p:nvSpPr>
          <p:spPr>
            <a:xfrm>
              <a:off x="3997782" y="2743457"/>
              <a:ext cx="654711" cy="13912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9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amplitude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57" name="Rectangle 21">
            <a:extLst>
              <a:ext uri="{FF2B5EF4-FFF2-40B4-BE49-F238E27FC236}">
                <a16:creationId xmlns:a16="http://schemas.microsoft.com/office/drawing/2014/main" id="{91954EDC-37C6-4E9B-A1C1-B2004D221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7006" y="3861887"/>
            <a:ext cx="35298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1460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146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rgbClr val="181717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146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8" name="Rectangle 31">
            <a:extLst>
              <a:ext uri="{FF2B5EF4-FFF2-40B4-BE49-F238E27FC236}">
                <a16:creationId xmlns:a16="http://schemas.microsoft.com/office/drawing/2014/main" id="{635C82AC-41B9-4D52-9565-BEAC9B2CD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3613" y="44450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1460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146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600" b="0" i="0" u="none" strike="noStrike" cap="none" normalizeH="0" baseline="0">
              <a:ln>
                <a:noFill/>
              </a:ln>
              <a:solidFill>
                <a:srgbClr val="181717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146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rgbClr val="181717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Amplitude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165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630887" cy="1151906"/>
          </a:xfrm>
        </p:spPr>
        <p:txBody>
          <a:bodyPr>
            <a:normAutofit fontScale="90000"/>
          </a:bodyPr>
          <a:lstStyle/>
          <a:p>
            <a:r>
              <a:rPr lang="en-IN" dirty="0"/>
              <a:t>2</a:t>
            </a:r>
            <a:r>
              <a:rPr lang="en-IN" sz="2700" dirty="0"/>
              <a:t>.  Towards Multi-Source Fusion Approach for Eye Movement Driven Recognition – Oleg </a:t>
            </a:r>
            <a:r>
              <a:rPr lang="en-IN" sz="2700" dirty="0" err="1"/>
              <a:t>Komogorstev</a:t>
            </a:r>
            <a:r>
              <a:rPr lang="en-IN" sz="2700" dirty="0"/>
              <a:t> – </a:t>
            </a:r>
            <a:r>
              <a:rPr lang="en-IN" sz="2700" dirty="0" err="1"/>
              <a:t>Elsivier</a:t>
            </a:r>
            <a:r>
              <a:rPr lang="en-IN" sz="2700" dirty="0"/>
              <a:t> 2016</a:t>
            </a:r>
            <a:br>
              <a:rPr lang="en-IN" sz="2700" dirty="0"/>
            </a:br>
            <a:br>
              <a:rPr lang="en-IN" sz="2700" dirty="0"/>
            </a:br>
            <a:endParaRPr lang="en-IN" sz="27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F563093-4681-4F07-B75D-B288E401D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883" y="973777"/>
            <a:ext cx="9630888" cy="588422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/>
              <a:t>Introduction And Scope Of Information Fusion </a:t>
            </a:r>
          </a:p>
          <a:p>
            <a:r>
              <a:rPr lang="en-IN" dirty="0"/>
              <a:t>Numerous Benefits can be availed in the domain of Biometric Recognition by information fusion strategy.</a:t>
            </a:r>
          </a:p>
          <a:p>
            <a:r>
              <a:rPr lang="en-IN" dirty="0"/>
              <a:t>Performance Gain in the context of Biometric Accuracy is Enhanced.</a:t>
            </a:r>
          </a:p>
          <a:p>
            <a:r>
              <a:rPr lang="en-IN" dirty="0"/>
              <a:t>Ease Of Selection and Promotion of Informative Features from different modalities.</a:t>
            </a:r>
          </a:p>
          <a:p>
            <a:r>
              <a:rPr lang="en-IN" dirty="0"/>
              <a:t>Work Presented by Hong And Jain gives us the clear idea of Multi –modal Fusion Scheme for finger print and face cues.</a:t>
            </a:r>
          </a:p>
          <a:p>
            <a:r>
              <a:rPr lang="en-IN" dirty="0"/>
              <a:t>Work illustrated by </a:t>
            </a:r>
            <a:r>
              <a:rPr lang="en-IN" dirty="0" err="1"/>
              <a:t>Vasta</a:t>
            </a:r>
            <a:r>
              <a:rPr lang="en-IN" dirty="0"/>
              <a:t> El Al gives us the clue of multiple fusion algorithms in different stages of recognition process.</a:t>
            </a:r>
          </a:p>
          <a:p>
            <a:r>
              <a:rPr lang="en-IN" dirty="0"/>
              <a:t>He gave Multi Algorithmic Fusion Evaluated for Face Biometrics</a:t>
            </a:r>
          </a:p>
          <a:p>
            <a:r>
              <a:rPr lang="en-IN" dirty="0"/>
              <a:t>Work by Jang Et al proposed fusion approach for iris Biometrics.</a:t>
            </a:r>
          </a:p>
          <a:p>
            <a:r>
              <a:rPr lang="en-IN" dirty="0"/>
              <a:t>Fusion Of Single or multiple modalities is categorised in the form of Processing Levels : </a:t>
            </a:r>
          </a:p>
          <a:p>
            <a:pPr>
              <a:buFont typeface="+mj-lt"/>
              <a:buAutoNum type="arabicPeriod"/>
            </a:pPr>
            <a:r>
              <a:rPr lang="en-IN" dirty="0"/>
              <a:t> Sensor Levels : Optical and Capacitive Sensors</a:t>
            </a:r>
          </a:p>
          <a:p>
            <a:pPr>
              <a:buFont typeface="+mj-lt"/>
              <a:buAutoNum type="arabicPeriod"/>
            </a:pPr>
            <a:r>
              <a:rPr lang="en-IN" dirty="0"/>
              <a:t>Feature levels : Feature Vectors</a:t>
            </a:r>
          </a:p>
          <a:p>
            <a:pPr>
              <a:buFont typeface="+mj-lt"/>
              <a:buAutoNum type="arabicPeriod"/>
            </a:pPr>
            <a:r>
              <a:rPr lang="en-IN" dirty="0"/>
              <a:t>Matching Score Level : Comparisons Score</a:t>
            </a:r>
          </a:p>
          <a:p>
            <a:pPr>
              <a:buFont typeface="+mj-lt"/>
              <a:buAutoNum type="arabicPeriod"/>
            </a:pPr>
            <a:r>
              <a:rPr lang="en-IN" dirty="0"/>
              <a:t>Decision Levels</a:t>
            </a:r>
          </a:p>
          <a:p>
            <a:pPr>
              <a:buFont typeface="+mj-lt"/>
              <a:buAutoNum type="arabicPeriod"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9895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A99EB-E14B-4EC4-8C60-163C2D81B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679554"/>
          </a:xfrm>
        </p:spPr>
        <p:txBody>
          <a:bodyPr/>
          <a:lstStyle/>
          <a:p>
            <a:pPr algn="ctr"/>
            <a:r>
              <a:rPr lang="en-IN" dirty="0"/>
              <a:t>Approach : Fusion Algorithms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CF8E45-AE0C-474F-99FF-69A84E1D3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807522"/>
            <a:ext cx="10070275" cy="6050477"/>
          </a:xfrm>
        </p:spPr>
        <p:txBody>
          <a:bodyPr/>
          <a:lstStyle/>
          <a:p>
            <a:r>
              <a:rPr lang="en-IN" dirty="0"/>
              <a:t>OPC Algorithm : Oculomotor Plant Characteristics</a:t>
            </a:r>
          </a:p>
          <a:p>
            <a:r>
              <a:rPr lang="en-IN" dirty="0"/>
              <a:t>CEM-B Algorithm: Complex Eye Movement Behaviour ( Physical and Behavioural )</a:t>
            </a:r>
          </a:p>
          <a:p>
            <a:r>
              <a:rPr lang="en-IN" dirty="0"/>
              <a:t>FDM Algorithm : Fixation Density Maps</a:t>
            </a:r>
          </a:p>
          <a:p>
            <a:pPr marL="0" indent="0">
              <a:buNone/>
            </a:pPr>
            <a:r>
              <a:rPr lang="en-IN" dirty="0"/>
              <a:t>Selection Of Algorithms Depends upon Variety Of Sources, Whether they </a:t>
            </a:r>
            <a:r>
              <a:rPr lang="en-IN" dirty="0" err="1"/>
              <a:t>exihibit</a:t>
            </a:r>
            <a:r>
              <a:rPr lang="en-IN" dirty="0"/>
              <a:t> Stimulus Preference and Whether selected parameters explores the scenario of eye movement based Characteristics.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660CE6-3861-4268-A6AB-9556B51A0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027108"/>
            <a:ext cx="9064979" cy="364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126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0BDCB5-C9E2-4422-8784-A043AE6AC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032" y="694481"/>
            <a:ext cx="9549114" cy="5769980"/>
          </a:xfrm>
        </p:spPr>
        <p:txBody>
          <a:bodyPr/>
          <a:lstStyle/>
          <a:p>
            <a:r>
              <a:rPr lang="en-IN" dirty="0"/>
              <a:t>Based On Mathematical Model describing Oculomotor System’s Operation</a:t>
            </a:r>
          </a:p>
          <a:p>
            <a:r>
              <a:rPr lang="en-IN" dirty="0"/>
              <a:t>Main Operation Includes : Simulation Of Saccadic Eye Movement &amp; thereby Comparing them With actual trajectory by real eyes of user.</a:t>
            </a:r>
          </a:p>
          <a:p>
            <a:r>
              <a:rPr lang="en-IN" dirty="0"/>
              <a:t>Algorithm deals with minimisation of the f(n) in context of no of parameters.</a:t>
            </a:r>
          </a:p>
          <a:p>
            <a:r>
              <a:rPr lang="en-IN" dirty="0"/>
              <a:t>Parameter Model Characteristics : </a:t>
            </a:r>
          </a:p>
          <a:p>
            <a:pPr>
              <a:buFont typeface="+mj-lt"/>
              <a:buAutoNum type="arabicPeriod"/>
            </a:pPr>
            <a:r>
              <a:rPr lang="en-IN" dirty="0"/>
              <a:t>Series Elasticity</a:t>
            </a:r>
          </a:p>
          <a:p>
            <a:pPr>
              <a:buFont typeface="+mj-lt"/>
              <a:buAutoNum type="arabicPeriod"/>
            </a:pPr>
            <a:r>
              <a:rPr lang="en-IN" dirty="0"/>
              <a:t>Length Tension Relationship</a:t>
            </a:r>
          </a:p>
          <a:p>
            <a:pPr>
              <a:buFont typeface="+mj-lt"/>
              <a:buAutoNum type="arabicPeriod"/>
            </a:pPr>
            <a:r>
              <a:rPr lang="en-IN" dirty="0"/>
              <a:t>Tension Slope</a:t>
            </a:r>
          </a:p>
          <a:p>
            <a:pPr>
              <a:buFont typeface="+mj-lt"/>
              <a:buAutoNum type="arabicPeriod"/>
            </a:pPr>
            <a:r>
              <a:rPr lang="en-IN" dirty="0"/>
              <a:t>Force – Velocity Relationship</a:t>
            </a:r>
          </a:p>
          <a:p>
            <a:pPr>
              <a:buFont typeface="+mj-lt"/>
              <a:buAutoNum type="arabicPeriod"/>
            </a:pPr>
            <a:r>
              <a:rPr lang="en-IN" dirty="0"/>
              <a:t>Inertial mass</a:t>
            </a:r>
          </a:p>
          <a:p>
            <a:pPr>
              <a:buFont typeface="+mj-lt"/>
              <a:buAutoNum type="arabicPeriod"/>
            </a:pPr>
            <a:r>
              <a:rPr lang="en-IN" dirty="0"/>
              <a:t>Deactivation mass</a:t>
            </a:r>
          </a:p>
          <a:p>
            <a:pPr>
              <a:buFont typeface="+mj-lt"/>
              <a:buAutoNum type="arabicPeriod"/>
            </a:pPr>
            <a:r>
              <a:rPr lang="en-IN" dirty="0"/>
              <a:t>Neural Pulse Width</a:t>
            </a:r>
          </a:p>
          <a:p>
            <a:pPr>
              <a:buFont typeface="+mj-lt"/>
              <a:buAutoNum type="arabicPeriod"/>
            </a:pPr>
            <a:r>
              <a:rPr lang="en-IN" dirty="0"/>
              <a:t>Tension Intercept</a:t>
            </a:r>
          </a:p>
          <a:p>
            <a:pPr marL="0" indent="0">
              <a:buNone/>
            </a:pPr>
            <a:r>
              <a:rPr lang="en-IN" dirty="0"/>
              <a:t>Conclusion : It States The Comparison using Multi-Variate Hotelling T2 Test Send Directly to input source.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8DBC1A2F-D00D-426D-8D34-C3C2CA409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902825"/>
          </a:xfrm>
        </p:spPr>
        <p:txBody>
          <a:bodyPr/>
          <a:lstStyle/>
          <a:p>
            <a:pPr algn="ctr"/>
            <a:r>
              <a:rPr lang="en-IN" dirty="0"/>
              <a:t>3. OPC Algorithm 2016</a:t>
            </a:r>
          </a:p>
        </p:txBody>
      </p:sp>
    </p:spTree>
    <p:extLst>
      <p:ext uri="{BB962C8B-B14F-4D97-AF65-F5344CB8AC3E}">
        <p14:creationId xmlns:p14="http://schemas.microsoft.com/office/powerpoint/2010/main" val="3374566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623E8-2E58-45EA-B4B2-1F197E5CF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767787"/>
          </a:xfrm>
        </p:spPr>
        <p:txBody>
          <a:bodyPr/>
          <a:lstStyle/>
          <a:p>
            <a:pPr algn="ctr"/>
            <a:r>
              <a:rPr lang="en-IN" dirty="0"/>
              <a:t>4. CEM-B &amp; FDM –B 2016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E3FBE-8D72-4EC4-BE37-3693C4A94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114" y="767788"/>
            <a:ext cx="9054083" cy="5899230"/>
          </a:xfrm>
        </p:spPr>
        <p:txBody>
          <a:bodyPr/>
          <a:lstStyle/>
          <a:p>
            <a:r>
              <a:rPr lang="en-IN" dirty="0"/>
              <a:t>Developed For Extraction Of Biometric Features during Complex Tasks as Reading text.</a:t>
            </a:r>
          </a:p>
          <a:p>
            <a:r>
              <a:rPr lang="en-IN" dirty="0"/>
              <a:t>It can Model various eye fixation and Saccades.</a:t>
            </a:r>
          </a:p>
          <a:p>
            <a:r>
              <a:rPr lang="en-IN" dirty="0"/>
              <a:t>Extracted Features : Fixation Time , Fixation Centroid , Saccade Start time , Saccade Duration , Saccade Peak Velocity.</a:t>
            </a:r>
          </a:p>
          <a:p>
            <a:r>
              <a:rPr lang="en-IN" dirty="0"/>
              <a:t>For Each Eye biometric Template is Calculated X = { X1(m),X2(m)………… </a:t>
            </a:r>
            <a:r>
              <a:rPr lang="en-IN" dirty="0" err="1"/>
              <a:t>Xn</a:t>
            </a:r>
            <a:r>
              <a:rPr lang="en-IN" dirty="0"/>
              <a:t>(m) }</a:t>
            </a:r>
          </a:p>
          <a:p>
            <a:r>
              <a:rPr lang="en-IN" dirty="0"/>
              <a:t>For the Final Comparison Score </a:t>
            </a:r>
            <a:r>
              <a:rPr lang="en-IN" dirty="0" err="1"/>
              <a:t>Cem</a:t>
            </a:r>
            <a:r>
              <a:rPr lang="en-IN" dirty="0"/>
              <a:t>[m] is given out.</a:t>
            </a:r>
          </a:p>
          <a:p>
            <a:r>
              <a:rPr lang="en-IN" dirty="0"/>
              <a:t>This Score is Transmitted to the Input for Multi source Fusion. </a:t>
            </a:r>
          </a:p>
          <a:p>
            <a:endParaRPr lang="en-IN" dirty="0"/>
          </a:p>
          <a:p>
            <a:r>
              <a:rPr lang="en-IN" dirty="0"/>
              <a:t>In Fixation Density Maps Biometrics , Works by extracting features for representation of attention dependent strategies of eye Movement in Dynamic Changing Stimuli.</a:t>
            </a:r>
          </a:p>
          <a:p>
            <a:r>
              <a:rPr lang="en-IN" dirty="0"/>
              <a:t>For each eye </a:t>
            </a:r>
            <a:r>
              <a:rPr lang="en-IN" dirty="0" err="1"/>
              <a:t>Xfdm</a:t>
            </a:r>
            <a:r>
              <a:rPr lang="en-IN" dirty="0"/>
              <a:t> is Calculated by mapping its Sequence to n- Fixation Density Maps Xi ( 2D grayscale images ) Defined for capacities Sequential time interval.</a:t>
            </a:r>
          </a:p>
          <a:p>
            <a:r>
              <a:rPr lang="en-IN" dirty="0"/>
              <a:t>Scores are then validated and then its final Summation of X1,X2, .. </a:t>
            </a:r>
            <a:r>
              <a:rPr lang="en-IN" dirty="0" err="1"/>
              <a:t>Xn</a:t>
            </a:r>
            <a:r>
              <a:rPr lang="en-IN" dirty="0"/>
              <a:t> is computed to impart the Final Score </a:t>
            </a:r>
            <a:r>
              <a:rPr lang="en-IN" dirty="0" err="1"/>
              <a:t>Cfdm</a:t>
            </a:r>
            <a:r>
              <a:rPr lang="en-IN" dirty="0"/>
              <a:t> to the input of </a:t>
            </a:r>
            <a:r>
              <a:rPr lang="en-IN" dirty="0" err="1"/>
              <a:t>Muti</a:t>
            </a:r>
            <a:r>
              <a:rPr lang="en-IN" dirty="0"/>
              <a:t> Source Fusion Algorithms.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861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4FB96-D132-44E3-A82C-918BF0A78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511" y="48994"/>
            <a:ext cx="8596668" cy="767644"/>
          </a:xfrm>
        </p:spPr>
        <p:txBody>
          <a:bodyPr/>
          <a:lstStyle/>
          <a:p>
            <a:pPr algn="ctr"/>
            <a:r>
              <a:rPr lang="en-IN" dirty="0"/>
              <a:t>Multi Source Fusion Algorithm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A7F005-E9B2-4FE0-BE28-CD5A4AB8969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1468" y="816637"/>
            <a:ext cx="8026400" cy="579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77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97B8A-254D-4965-B471-30BDA3368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666044"/>
          </a:xfrm>
        </p:spPr>
        <p:txBody>
          <a:bodyPr/>
          <a:lstStyle/>
          <a:p>
            <a:pPr algn="ctr"/>
            <a:r>
              <a:rPr lang="en-IN" dirty="0"/>
              <a:t>Fusion Algorithm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69967-3AE0-4703-8586-A76130A7B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044" y="666044"/>
            <a:ext cx="8884355" cy="6107288"/>
          </a:xfrm>
        </p:spPr>
        <p:txBody>
          <a:bodyPr/>
          <a:lstStyle/>
          <a:p>
            <a:r>
              <a:rPr lang="en-IN" dirty="0"/>
              <a:t>Assumption : user Observes Different Stimuli , Visual Stimuli are presented to the user Sequentially in time gap.</a:t>
            </a:r>
          </a:p>
          <a:p>
            <a:r>
              <a:rPr lang="en-IN" dirty="0"/>
              <a:t>First Stage deals with Each algorithm extracts no of features ad corresponding Biometric Templates.</a:t>
            </a:r>
          </a:p>
          <a:p>
            <a:r>
              <a:rPr lang="en-IN" dirty="0"/>
              <a:t>Then comparison of Templates Using stimuli Fusion Specific Weights.</a:t>
            </a:r>
          </a:p>
          <a:p>
            <a:r>
              <a:rPr lang="en-IN" dirty="0"/>
              <a:t>Optimum Weight Training Methods Used to Quantify the performance and generalisation.</a:t>
            </a:r>
          </a:p>
          <a:p>
            <a:r>
              <a:rPr lang="en-IN" dirty="0"/>
              <a:t>During Second stage Info Fusion takes place by algorithm specific weights that needs to be normalised by Normalisation Function.</a:t>
            </a:r>
          </a:p>
          <a:p>
            <a:pPr marL="0" indent="0">
              <a:buNone/>
            </a:pPr>
            <a:r>
              <a:rPr lang="en-IN" dirty="0"/>
              <a:t>Multi Fusion Equation  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Maximum – Min Normalisation 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F57C11-6A12-4829-B492-9E347D5BE3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864" y="4186214"/>
            <a:ext cx="7053357" cy="12663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428DF5-6D61-40A0-ACF7-4FA09A286C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044" y="5788274"/>
            <a:ext cx="2985912" cy="106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03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DBBA1-0557-46A0-A29E-BED938401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Computation Decision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F9D07-5780-4B35-A022-732369663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It is based Upon Multi Fusion Weights on the basis of ranks 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DE901F-E84E-4DFE-A0FD-A3880AD49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102" y="3251200"/>
            <a:ext cx="5695901" cy="72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473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F3EE5-AD62-46CB-981C-EBCB0C0CC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040534" cy="620889"/>
          </a:xfrm>
        </p:spPr>
        <p:txBody>
          <a:bodyPr>
            <a:normAutofit fontScale="90000"/>
          </a:bodyPr>
          <a:lstStyle/>
          <a:p>
            <a:r>
              <a:rPr lang="en-IN" dirty="0"/>
              <a:t>5 . IEEE Transaction : Complex Biometrics In Eye-Oleg 2015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E845D3-F939-4186-BB05-46E24BDBB6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35674"/>
            <a:ext cx="10171289" cy="270423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7A9AD5-115A-4A30-BA95-80BB92386A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3239910"/>
            <a:ext cx="9968088" cy="361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098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C5ED3-0E53-426F-9178-95E3972CE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274002" cy="816638"/>
          </a:xfrm>
        </p:spPr>
        <p:txBody>
          <a:bodyPr>
            <a:noAutofit/>
          </a:bodyPr>
          <a:lstStyle/>
          <a:p>
            <a:r>
              <a:rPr lang="en-IN" sz="2400" dirty="0"/>
              <a:t>6. IEEE Transaction : 2018 – Wavelet Method for automatic Detection Of Eye Movement Behaviour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C03A1-835B-4EEA-A658-2F4318E91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23" y="1038578"/>
            <a:ext cx="9093380" cy="5712178"/>
          </a:xfrm>
        </p:spPr>
        <p:txBody>
          <a:bodyPr/>
          <a:lstStyle/>
          <a:p>
            <a:r>
              <a:rPr lang="en-IN" dirty="0"/>
              <a:t>In this Novel Eye movement data filtering and eye movement Classification algorithm is proposed.</a:t>
            </a:r>
          </a:p>
          <a:p>
            <a:r>
              <a:rPr lang="en-IN" dirty="0"/>
              <a:t>Non Linear Wavelet Threshold Denoising Method was used to smooth the eye movement data and detect saccades in the presence of smooth eye movements.</a:t>
            </a:r>
          </a:p>
          <a:p>
            <a:r>
              <a:rPr lang="en-IN" dirty="0"/>
              <a:t>Behaviours are associated to the different Characteristics of Wavelet Detailed Coefficients.</a:t>
            </a:r>
          </a:p>
          <a:p>
            <a:r>
              <a:rPr lang="en-IN" dirty="0"/>
              <a:t>Experiments are conducted based on Wavelet Algorithm to compare eye movement Signals.</a:t>
            </a:r>
          </a:p>
          <a:p>
            <a:r>
              <a:rPr lang="en-IN" dirty="0"/>
              <a:t>Simulations Further shows Eye movement data Filtering based On Wavelet has better performance metrics than other previously researched Filters.</a:t>
            </a:r>
          </a:p>
          <a:p>
            <a:r>
              <a:rPr lang="en-IN" dirty="0"/>
              <a:t>Further Classification algorithm is used to classify eye movement behaviours based on Wavelet.</a:t>
            </a:r>
          </a:p>
          <a:p>
            <a:r>
              <a:rPr lang="en-IN" dirty="0"/>
              <a:t>Later Tracking Technology is used to record and analyse the user eye movement during the test to get their Psychological and Cognitive state of the respective user.</a:t>
            </a:r>
          </a:p>
          <a:p>
            <a:r>
              <a:rPr lang="en-IN" dirty="0"/>
              <a:t>With the above modalities this algorithm and paper turned to be efficient than the previous algorithms.</a:t>
            </a:r>
          </a:p>
        </p:txBody>
      </p:sp>
    </p:spTree>
    <p:extLst>
      <p:ext uri="{BB962C8B-B14F-4D97-AF65-F5344CB8AC3E}">
        <p14:creationId xmlns:p14="http://schemas.microsoft.com/office/powerpoint/2010/main" val="3254699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48744"/>
          </a:xfrm>
        </p:spPr>
        <p:txBody>
          <a:bodyPr>
            <a:normAutofit/>
          </a:bodyPr>
          <a:lstStyle/>
          <a:p>
            <a:pPr algn="ctr"/>
            <a:r>
              <a:rPr lang="en-IN" sz="4400" dirty="0"/>
              <a:t>Contents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334" y="1283110"/>
            <a:ext cx="8596668" cy="5027539"/>
          </a:xfrm>
        </p:spPr>
        <p:txBody>
          <a:bodyPr/>
          <a:lstStyle/>
          <a:p>
            <a:endParaRPr lang="en-IN" sz="2400" dirty="0"/>
          </a:p>
          <a:p>
            <a:r>
              <a:rPr lang="en-IN" sz="2400" dirty="0"/>
              <a:t>Literature Review </a:t>
            </a:r>
          </a:p>
          <a:p>
            <a:r>
              <a:rPr lang="en-IN" sz="2400" dirty="0"/>
              <a:t>Algorithms and Concepts Involved</a:t>
            </a:r>
          </a:p>
          <a:p>
            <a:r>
              <a:rPr lang="en-IN" sz="2400" dirty="0"/>
              <a:t>Former Research Algorithms</a:t>
            </a:r>
          </a:p>
          <a:p>
            <a:r>
              <a:rPr lang="en-IN" sz="2400" dirty="0"/>
              <a:t>Tactics And Problem Formulation</a:t>
            </a:r>
          </a:p>
          <a:p>
            <a:r>
              <a:rPr lang="en-IN" sz="2400" dirty="0"/>
              <a:t>Decision Parameter Analysis</a:t>
            </a:r>
          </a:p>
          <a:p>
            <a:r>
              <a:rPr lang="en-IN" sz="2400" dirty="0"/>
              <a:t>Future Scope And Applications</a:t>
            </a:r>
          </a:p>
          <a:p>
            <a:r>
              <a:rPr lang="en-IN" sz="2400" dirty="0"/>
              <a:t>Project details </a:t>
            </a:r>
          </a:p>
          <a:p>
            <a:r>
              <a:rPr lang="en-US" sz="2400" dirty="0"/>
              <a:t>Conclusion</a:t>
            </a:r>
          </a:p>
          <a:p>
            <a:endParaRPr lang="en-US" sz="2400" dirty="0"/>
          </a:p>
          <a:p>
            <a:endParaRPr lang="en-IN" sz="2400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45713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3F4C1-BFBE-4475-BE30-A04F5AE2D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677334" y="0"/>
            <a:ext cx="8596668" cy="609600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6D9BD-885A-4044-A58D-72C168CED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912" y="0"/>
            <a:ext cx="8596668" cy="6858000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A . Wavelet as Eye Movement Data Analysis </a:t>
            </a:r>
          </a:p>
          <a:p>
            <a:r>
              <a:rPr lang="en-IN" dirty="0"/>
              <a:t>Stationary Wavelet Transform SWT is used for discrete Wavelet Transform</a:t>
            </a:r>
          </a:p>
          <a:p>
            <a:r>
              <a:rPr lang="en-IN" dirty="0"/>
              <a:t>Results are not down-stamped for the convenience to extract the requisite data</a:t>
            </a:r>
          </a:p>
          <a:p>
            <a:pPr>
              <a:buAutoNum type="alphaUcPeriod" startAt="2"/>
            </a:pPr>
            <a:r>
              <a:rPr lang="en-IN" dirty="0"/>
              <a:t>Wavelet Coefficient Characteristics For Different Eye Movements </a:t>
            </a:r>
          </a:p>
          <a:p>
            <a:r>
              <a:rPr lang="en-IN" dirty="0"/>
              <a:t>X co-ordinate represents 2D Eye movement signals.</a:t>
            </a:r>
          </a:p>
          <a:p>
            <a:r>
              <a:rPr lang="en-IN" dirty="0"/>
              <a:t>Waveforms of Fixation are stable.</a:t>
            </a:r>
          </a:p>
          <a:p>
            <a:r>
              <a:rPr lang="en-IN" dirty="0"/>
              <a:t>Transaction Between two states is stable.</a:t>
            </a:r>
          </a:p>
          <a:p>
            <a:r>
              <a:rPr lang="en-IN" dirty="0"/>
              <a:t>Spikes could affect the detection coefficients.</a:t>
            </a:r>
          </a:p>
          <a:p>
            <a:pPr marL="0" indent="0">
              <a:buNone/>
            </a:pPr>
            <a:r>
              <a:rPr lang="en-IN" dirty="0"/>
              <a:t>C. Eye Movement Denoising Based On Wavelet</a:t>
            </a:r>
          </a:p>
          <a:p>
            <a:r>
              <a:rPr lang="en-IN" dirty="0"/>
              <a:t>Levels Of SWT = </a:t>
            </a:r>
            <a:r>
              <a:rPr lang="en-IN" dirty="0" err="1"/>
              <a:t>Wj</a:t>
            </a:r>
            <a:r>
              <a:rPr lang="en-IN" dirty="0"/>
              <a:t>[k] , k=1,2…….n</a:t>
            </a:r>
          </a:p>
          <a:p>
            <a:r>
              <a:rPr lang="en-IN" dirty="0"/>
              <a:t>Thresholding Formulation :  N : Wavelet Decomposition 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73B2CB-0521-4BE5-B1D0-FF5EFF2D3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665" y="1958622"/>
            <a:ext cx="5073030" cy="48993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900F00-A2A6-4093-8643-57157F76F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56" y="4753239"/>
            <a:ext cx="5676479" cy="210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092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9B825-9328-4346-B601-73341D8F0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9ECFB-CBF1-4A12-AE98-C52699816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8800" dirty="0"/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636975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0D672-3F6C-4F18-B829-27F8527D6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62940"/>
          </a:xfrm>
        </p:spPr>
        <p:txBody>
          <a:bodyPr/>
          <a:lstStyle/>
          <a:p>
            <a:pPr algn="ctr"/>
            <a:r>
              <a:rPr lang="en-IN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14286-B1CF-4EB7-B138-6F4B16D51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233" y="1306286"/>
            <a:ext cx="9000870" cy="5296393"/>
          </a:xfrm>
        </p:spPr>
        <p:txBody>
          <a:bodyPr/>
          <a:lstStyle/>
          <a:p>
            <a:pPr lvl="0"/>
            <a:endParaRPr lang="en-US" dirty="0"/>
          </a:p>
          <a:p>
            <a:pPr lvl="0"/>
            <a:r>
              <a:rPr lang="en-US" dirty="0"/>
              <a:t>Facilitate Interaction and sharing of Information among Police Departments, Districts, State/ headquarters and other Police Agencies.</a:t>
            </a:r>
            <a:endParaRPr lang="en-IN" dirty="0"/>
          </a:p>
          <a:p>
            <a:pPr lvl="0"/>
            <a:r>
              <a:rPr lang="en-US" dirty="0"/>
              <a:t>Improve delivery of citizen-centric services through effective usage of IRS.</a:t>
            </a:r>
            <a:endParaRPr lang="en-IN" dirty="0"/>
          </a:p>
          <a:p>
            <a:pPr lvl="0"/>
            <a:r>
              <a:rPr lang="en-US" dirty="0"/>
              <a:t>Provide the Investigating Officers of the Civil Police with tools, technology and information to facilitate investigation of crime and detection of criminals.</a:t>
            </a:r>
            <a:endParaRPr lang="en-IN" dirty="0"/>
          </a:p>
          <a:p>
            <a:pPr lvl="0"/>
            <a:r>
              <a:rPr lang="en-US" dirty="0"/>
              <a:t>Improve functioning in various other areas such as Law and Order, Traffic Management etc.</a:t>
            </a:r>
            <a:endParaRPr lang="en-IN" dirty="0"/>
          </a:p>
          <a:p>
            <a:pPr lvl="0"/>
            <a:r>
              <a:rPr lang="en-US" dirty="0"/>
              <a:t>Reduce manual and redundant Records keeping</a:t>
            </a:r>
            <a:endParaRPr lang="en-IN" dirty="0"/>
          </a:p>
          <a:p>
            <a:pPr lvl="0"/>
            <a:r>
              <a:rPr lang="en-US" dirty="0"/>
              <a:t>Make the department functioning citizen friendly and more transparent by automating the functioning of Departments.</a:t>
            </a:r>
            <a:endParaRPr lang="en-IN" dirty="0"/>
          </a:p>
          <a:p>
            <a:pPr lvl="0"/>
            <a:r>
              <a:rPr lang="en-US" dirty="0"/>
              <a:t>To Maintain one placed Computerized Criminal Record and can be used to verify identity in Government Organization.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50820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198FD-1F73-4E10-BBF9-94C4B8574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8"/>
            <a:ext cx="9072308" cy="841289"/>
          </a:xfrm>
        </p:spPr>
        <p:txBody>
          <a:bodyPr/>
          <a:lstStyle/>
          <a:p>
            <a:pPr algn="ctr"/>
            <a:r>
              <a:rPr lang="en-IN" dirty="0"/>
              <a:t>Proposed Software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CD29B-373E-4D0B-9B89-9F3CF4140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5040"/>
            <a:ext cx="8596668" cy="527672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The proposed system includes the following features:</a:t>
            </a:r>
          </a:p>
          <a:p>
            <a:pPr marL="0" indent="0">
              <a:buNone/>
            </a:pPr>
            <a:endParaRPr lang="en-US" dirty="0"/>
          </a:p>
          <a:p>
            <a:pPr lvl="0"/>
            <a:r>
              <a:rPr lang="en-US" sz="2400" dirty="0"/>
              <a:t>Login for user and admin</a:t>
            </a:r>
          </a:p>
          <a:p>
            <a:pPr lvl="0"/>
            <a:r>
              <a:rPr lang="en-US" sz="2400" dirty="0"/>
              <a:t>Upload iris images to train the system</a:t>
            </a:r>
          </a:p>
          <a:p>
            <a:pPr lvl="0"/>
            <a:r>
              <a:rPr lang="en-US" sz="2400" dirty="0"/>
              <a:t>View upload images</a:t>
            </a:r>
          </a:p>
          <a:p>
            <a:pPr lvl="0"/>
            <a:r>
              <a:rPr lang="en-US" sz="2400" dirty="0"/>
              <a:t>Recognition using iris images : Using Open CV 2.4.9</a:t>
            </a:r>
          </a:p>
          <a:p>
            <a:pPr lvl="0"/>
            <a:r>
              <a:rPr lang="en-US" sz="2400" dirty="0"/>
              <a:t>Algorithm Used : SIFT – Scale Invariant feature Transform</a:t>
            </a:r>
          </a:p>
          <a:p>
            <a:pPr lvl="0"/>
            <a:r>
              <a:rPr lang="en-US" sz="2400" dirty="0"/>
              <a:t>Register feedback</a:t>
            </a:r>
          </a:p>
          <a:p>
            <a:pPr lvl="0"/>
            <a:r>
              <a:rPr lang="en-US" sz="2400" dirty="0"/>
              <a:t>View feedback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21243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DC26F-3F00-4608-95D1-AE45457D4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580" y="156238"/>
            <a:ext cx="8596668" cy="888791"/>
          </a:xfrm>
        </p:spPr>
        <p:txBody>
          <a:bodyPr/>
          <a:lstStyle/>
          <a:p>
            <a:pPr algn="ctr"/>
            <a:r>
              <a:rPr lang="en-IN" dirty="0"/>
              <a:t>Terminologies Used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0CDBA7-7741-4BAE-8B67-624FFA101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5029"/>
            <a:ext cx="8596668" cy="4996333"/>
          </a:xfrm>
        </p:spPr>
        <p:txBody>
          <a:bodyPr/>
          <a:lstStyle/>
          <a:p>
            <a:pPr lvl="0">
              <a:lnSpc>
                <a:spcPct val="150000"/>
              </a:lnSpc>
              <a:buFont typeface="+mj-lt"/>
              <a:buAutoNum type="arabicParenR"/>
            </a:pPr>
            <a:r>
              <a:rPr lang="en-US" dirty="0">
                <a:latin typeface="Arial Rounded MT Bold" panose="020F0704030504030204" pitchFamily="34" charset="0"/>
              </a:rPr>
              <a:t>Java JDK 1.6 </a:t>
            </a:r>
            <a:endParaRPr lang="en-IN" dirty="0">
              <a:latin typeface="Arial Rounded MT Bold" panose="020F0704030504030204" pitchFamily="34" charset="0"/>
            </a:endParaRPr>
          </a:p>
          <a:p>
            <a:pPr lvl="0">
              <a:lnSpc>
                <a:spcPct val="150000"/>
              </a:lnSpc>
              <a:buFont typeface="+mj-lt"/>
              <a:buAutoNum type="arabicParenR"/>
            </a:pPr>
            <a:r>
              <a:rPr lang="en-US" dirty="0">
                <a:latin typeface="Arial Rounded MT Bold" panose="020F0704030504030204" pitchFamily="34" charset="0"/>
              </a:rPr>
              <a:t>Backend and frontend : Servlet &amp; JSP</a:t>
            </a:r>
            <a:endParaRPr lang="en-IN" dirty="0">
              <a:latin typeface="Arial Rounded MT Bold" panose="020F0704030504030204" pitchFamily="34" charset="0"/>
            </a:endParaRPr>
          </a:p>
          <a:p>
            <a:pPr lvl="0">
              <a:lnSpc>
                <a:spcPct val="150000"/>
              </a:lnSpc>
              <a:buFont typeface="+mj-lt"/>
              <a:buAutoNum type="arabicParenR"/>
            </a:pPr>
            <a:r>
              <a:rPr lang="en-US" dirty="0">
                <a:latin typeface="Arial Rounded MT Bold" panose="020F0704030504030204" pitchFamily="34" charset="0"/>
              </a:rPr>
              <a:t>Database : My SQL 5.0</a:t>
            </a:r>
            <a:endParaRPr lang="en-IN" dirty="0">
              <a:latin typeface="Arial Rounded MT Bold" panose="020F0704030504030204" pitchFamily="34" charset="0"/>
            </a:endParaRPr>
          </a:p>
          <a:p>
            <a:pPr lvl="0">
              <a:lnSpc>
                <a:spcPct val="150000"/>
              </a:lnSpc>
              <a:buFont typeface="+mj-lt"/>
              <a:buAutoNum type="arabicParenR"/>
            </a:pPr>
            <a:r>
              <a:rPr lang="en-US" dirty="0">
                <a:latin typeface="Arial Rounded MT Bold" panose="020F0704030504030204" pitchFamily="34" charset="0"/>
              </a:rPr>
              <a:t>Eclipse Tool : Eclipse Indigo</a:t>
            </a:r>
            <a:endParaRPr lang="en-IN" dirty="0">
              <a:latin typeface="Arial Rounded MT Bold" panose="020F0704030504030204" pitchFamily="34" charset="0"/>
            </a:endParaRPr>
          </a:p>
          <a:p>
            <a:pPr lvl="0">
              <a:lnSpc>
                <a:spcPct val="150000"/>
              </a:lnSpc>
              <a:buFont typeface="+mj-lt"/>
              <a:buAutoNum type="arabicParenR"/>
            </a:pPr>
            <a:r>
              <a:rPr lang="en-US" dirty="0">
                <a:latin typeface="Arial Rounded MT Bold" panose="020F0704030504030204" pitchFamily="34" charset="0"/>
              </a:rPr>
              <a:t>Iris Scanning Tool : </a:t>
            </a:r>
            <a:r>
              <a:rPr lang="en-US" dirty="0" err="1">
                <a:latin typeface="Arial Rounded MT Bold" panose="020F0704030504030204" pitchFamily="34" charset="0"/>
              </a:rPr>
              <a:t>OpenCv</a:t>
            </a:r>
            <a:r>
              <a:rPr lang="en-US" dirty="0">
                <a:latin typeface="Arial Rounded MT Bold" panose="020F0704030504030204" pitchFamily="34" charset="0"/>
              </a:rPr>
              <a:t> 2.4.9 ( SIFT Algorithm )</a:t>
            </a:r>
            <a:endParaRPr lang="en-IN" dirty="0">
              <a:latin typeface="Arial Rounded MT Bold" panose="020F0704030504030204" pitchFamily="34" charset="0"/>
            </a:endParaRPr>
          </a:p>
          <a:p>
            <a:pPr lvl="0">
              <a:lnSpc>
                <a:spcPct val="150000"/>
              </a:lnSpc>
              <a:spcAft>
                <a:spcPts val="1000"/>
              </a:spcAft>
              <a:buFont typeface="+mj-lt"/>
              <a:buAutoNum type="arabicParenR"/>
            </a:pPr>
            <a:r>
              <a:rPr lang="en-US" dirty="0">
                <a:latin typeface="Arial Rounded MT Bold" panose="020F0704030504030204" pitchFamily="34" charset="0"/>
              </a:rPr>
              <a:t>Design Pattern : MVC</a:t>
            </a:r>
          </a:p>
          <a:p>
            <a:pPr lvl="0">
              <a:lnSpc>
                <a:spcPct val="150000"/>
              </a:lnSpc>
              <a:spcAft>
                <a:spcPts val="1000"/>
              </a:spcAft>
              <a:buFont typeface="+mj-lt"/>
              <a:buAutoNum type="arabicParenR"/>
            </a:pPr>
            <a:r>
              <a:rPr lang="en-US" dirty="0">
                <a:latin typeface="Arial Rounded MT Bold" panose="020F0704030504030204" pitchFamily="34" charset="0"/>
              </a:rPr>
              <a:t>Machine Learning + Artificial Intelligence + Biometrics</a:t>
            </a:r>
            <a:endParaRPr lang="en-IN" dirty="0">
              <a:latin typeface="Arial Rounded MT Bold" panose="020F070403050403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17331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6AACA-6FF4-413A-826D-EBED5A934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29590"/>
            <a:ext cx="8596668" cy="839190"/>
          </a:xfrm>
        </p:spPr>
        <p:txBody>
          <a:bodyPr/>
          <a:lstStyle/>
          <a:p>
            <a:pPr algn="ctr"/>
            <a:r>
              <a:rPr lang="en-US" dirty="0"/>
              <a:t>Admin Modules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F63DD-15CB-463A-A2E4-800B2FC3D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68780"/>
            <a:ext cx="8596668" cy="5559629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US" sz="2200" b="1" dirty="0"/>
              <a:t>Login</a:t>
            </a:r>
            <a:endParaRPr lang="en-US" sz="2200" dirty="0"/>
          </a:p>
          <a:p>
            <a:pPr lvl="0"/>
            <a:r>
              <a:rPr lang="en-US" sz="2200" b="1" dirty="0"/>
              <a:t>profile</a:t>
            </a:r>
            <a:endParaRPr lang="en-US" sz="2200" dirty="0"/>
          </a:p>
          <a:p>
            <a:pPr lvl="0"/>
            <a:r>
              <a:rPr lang="en-US" sz="2200" b="1" dirty="0"/>
              <a:t>Category</a:t>
            </a:r>
            <a:endParaRPr lang="en-US" sz="2200" dirty="0"/>
          </a:p>
          <a:p>
            <a:pPr lvl="1"/>
            <a:r>
              <a:rPr lang="en-US" sz="2200" dirty="0"/>
              <a:t>Add category</a:t>
            </a:r>
          </a:p>
          <a:p>
            <a:pPr lvl="1"/>
            <a:r>
              <a:rPr lang="en-US" sz="2200" dirty="0"/>
              <a:t>Edit Category</a:t>
            </a:r>
          </a:p>
          <a:p>
            <a:pPr lvl="1"/>
            <a:r>
              <a:rPr lang="en-US" sz="2200" dirty="0"/>
              <a:t>Delete Category</a:t>
            </a:r>
          </a:p>
          <a:p>
            <a:pPr lvl="0"/>
            <a:r>
              <a:rPr lang="en-US" sz="2200" b="1" dirty="0"/>
              <a:t>Upload Image</a:t>
            </a:r>
            <a:endParaRPr lang="en-US" sz="2200" dirty="0"/>
          </a:p>
          <a:p>
            <a:pPr lvl="1"/>
            <a:r>
              <a:rPr lang="en-US" sz="2200" dirty="0"/>
              <a:t>Select the Image</a:t>
            </a:r>
          </a:p>
          <a:p>
            <a:pPr lvl="1"/>
            <a:r>
              <a:rPr lang="en-US" sz="2200" dirty="0"/>
              <a:t>Write name address and upload</a:t>
            </a:r>
          </a:p>
          <a:p>
            <a:pPr lvl="0"/>
            <a:r>
              <a:rPr lang="en-US" sz="2200" b="1" dirty="0"/>
              <a:t>View Image</a:t>
            </a:r>
            <a:endParaRPr lang="en-US" sz="2200" dirty="0"/>
          </a:p>
          <a:p>
            <a:pPr lvl="1"/>
            <a:r>
              <a:rPr lang="en-US" sz="2200" dirty="0"/>
              <a:t>Select Category</a:t>
            </a:r>
          </a:p>
          <a:p>
            <a:pPr lvl="1"/>
            <a:r>
              <a:rPr lang="en-US" sz="2200" dirty="0"/>
              <a:t>View Image</a:t>
            </a:r>
          </a:p>
          <a:p>
            <a:pPr lvl="0"/>
            <a:r>
              <a:rPr lang="en-US" sz="2200" b="1" dirty="0"/>
              <a:t>User List</a:t>
            </a:r>
            <a:endParaRPr lang="en-US" sz="2200" dirty="0"/>
          </a:p>
          <a:p>
            <a:pPr lvl="0"/>
            <a:r>
              <a:rPr lang="en-US" sz="2200" b="1" dirty="0"/>
              <a:t>Change Password</a:t>
            </a:r>
          </a:p>
          <a:p>
            <a:pPr lvl="0"/>
            <a:r>
              <a:rPr lang="en-US" sz="2200" b="1" dirty="0">
                <a:latin typeface="Times New Roman" pitchFamily="18" charset="0"/>
                <a:cs typeface="Times New Roman" pitchFamily="18" charset="0"/>
              </a:rPr>
              <a:t>Logout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46190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AA117-E604-4F82-8196-C30E74477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834"/>
            <a:ext cx="8596668" cy="800804"/>
          </a:xfrm>
        </p:spPr>
        <p:txBody>
          <a:bodyPr/>
          <a:lstStyle/>
          <a:p>
            <a:pPr algn="ctr"/>
            <a:r>
              <a:rPr lang="en-IN" dirty="0"/>
              <a:t>User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9CAC2-06C9-45FF-AA00-04BE08FCB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257" y="816639"/>
            <a:ext cx="9012745" cy="5536660"/>
          </a:xfrm>
        </p:spPr>
        <p:txBody>
          <a:bodyPr>
            <a:normAutofit/>
          </a:bodyPr>
          <a:lstStyle/>
          <a:p>
            <a:pPr lvl="0"/>
            <a:endParaRPr lang="en-US" b="1" dirty="0"/>
          </a:p>
          <a:p>
            <a:pPr lvl="0"/>
            <a:r>
              <a:rPr lang="en-US" sz="2400" b="1" dirty="0"/>
              <a:t>Login</a:t>
            </a:r>
            <a:endParaRPr lang="en-US" sz="2400" dirty="0"/>
          </a:p>
          <a:p>
            <a:pPr lvl="0"/>
            <a:r>
              <a:rPr lang="en-US" sz="2400" b="1" dirty="0"/>
              <a:t>User Profile</a:t>
            </a:r>
            <a:r>
              <a:rPr lang="en-US" sz="2400" dirty="0"/>
              <a:t> </a:t>
            </a:r>
          </a:p>
          <a:p>
            <a:pPr lvl="0"/>
            <a:r>
              <a:rPr lang="en-US" sz="2400" b="1" dirty="0"/>
              <a:t> Search Image</a:t>
            </a:r>
            <a:endParaRPr lang="en-US" sz="2400" dirty="0"/>
          </a:p>
          <a:p>
            <a:pPr lvl="1"/>
            <a:r>
              <a:rPr lang="en-US" sz="2400" dirty="0"/>
              <a:t>Select Image</a:t>
            </a:r>
          </a:p>
          <a:p>
            <a:pPr lvl="1"/>
            <a:r>
              <a:rPr lang="en-US" sz="2400" dirty="0"/>
              <a:t>Start Searching</a:t>
            </a:r>
          </a:p>
          <a:p>
            <a:pPr lvl="1"/>
            <a:r>
              <a:rPr lang="en-US" sz="2400" dirty="0"/>
              <a:t>Displaying Result</a:t>
            </a:r>
          </a:p>
          <a:p>
            <a:pPr lvl="0"/>
            <a:r>
              <a:rPr lang="en-US" sz="2400" b="1" dirty="0"/>
              <a:t>Register Feedback</a:t>
            </a:r>
            <a:endParaRPr lang="en-US" sz="2400" dirty="0"/>
          </a:p>
          <a:p>
            <a:pPr lvl="0"/>
            <a:r>
              <a:rPr lang="en-US" sz="2400" b="1" dirty="0"/>
              <a:t>View Feedback</a:t>
            </a:r>
            <a:endParaRPr lang="en-US" sz="2400" dirty="0"/>
          </a:p>
          <a:p>
            <a:pPr lvl="0"/>
            <a:r>
              <a:rPr lang="en-US" sz="2400" b="1" dirty="0"/>
              <a:t>Change Password</a:t>
            </a:r>
            <a:endParaRPr lang="en-US" sz="2400" dirty="0"/>
          </a:p>
          <a:p>
            <a:pPr lvl="0"/>
            <a:r>
              <a:rPr lang="en-US" sz="2400" b="1" dirty="0"/>
              <a:t>Sign Out</a:t>
            </a:r>
            <a:endParaRPr lang="en-US" sz="24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0358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015D6-7CAD-4B9A-8ADF-392166DDB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4" y="-45719"/>
            <a:ext cx="8596668" cy="45719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FFD920-B21A-47B1-81A0-1D496A77D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45719"/>
            <a:ext cx="10390908" cy="6858002"/>
          </a:xfrm>
        </p:spPr>
      </p:pic>
    </p:spTree>
    <p:extLst>
      <p:ext uri="{BB962C8B-B14F-4D97-AF65-F5344CB8AC3E}">
        <p14:creationId xmlns:p14="http://schemas.microsoft.com/office/powerpoint/2010/main" val="32871732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6CE6D-FEFA-43A3-AA13-57A38C252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5ED8E-3EC3-4EE9-B87E-4F8CB8B46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746F13-9451-4EA5-AB79-1D00A74DC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1602192" cy="670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048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C2AD1-9E32-4B15-9403-9D3900714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ABD079-25E4-4323-9E81-80AA2442CB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1602192" cy="6733309"/>
          </a:xfrm>
        </p:spPr>
      </p:pic>
    </p:spTree>
    <p:extLst>
      <p:ext uri="{BB962C8B-B14F-4D97-AF65-F5344CB8AC3E}">
        <p14:creationId xmlns:p14="http://schemas.microsoft.com/office/powerpoint/2010/main" val="11239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974" y="264826"/>
            <a:ext cx="8596668" cy="897228"/>
          </a:xfrm>
        </p:spPr>
        <p:txBody>
          <a:bodyPr/>
          <a:lstStyle/>
          <a:p>
            <a:pPr algn="ctr"/>
            <a:r>
              <a:rPr lang="en-IN" dirty="0"/>
              <a:t>Introduction To Project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2054"/>
            <a:ext cx="10942820" cy="5695946"/>
          </a:xfrm>
        </p:spPr>
        <p:txBody>
          <a:bodyPr>
            <a:normAutofit fontScale="92500"/>
          </a:bodyPr>
          <a:lstStyle/>
          <a:p>
            <a:endParaRPr lang="en-US" dirty="0"/>
          </a:p>
          <a:p>
            <a:r>
              <a:rPr lang="en-US" sz="2000" dirty="0"/>
              <a:t>The need for accurate and unforgeable identity recognition techniques has become an issue of increasing urgency</a:t>
            </a:r>
            <a:endParaRPr lang="en-IN" sz="2000" dirty="0"/>
          </a:p>
          <a:p>
            <a:r>
              <a:rPr lang="en-US" sz="2000" dirty="0"/>
              <a:t>Project seeks to advance our knowledge of security and accuracy of multibiometric systems.</a:t>
            </a:r>
          </a:p>
          <a:p>
            <a:r>
              <a:rPr lang="en-US" sz="2000" dirty="0"/>
              <a:t>By inventing, evaluating, and applying innovative methods and tools to combine highly accurate </a:t>
            </a:r>
            <a:r>
              <a:rPr lang="en-US" sz="2000" b="1" dirty="0"/>
              <a:t>static traits</a:t>
            </a:r>
            <a:r>
              <a:rPr lang="en-US" sz="2000" dirty="0"/>
              <a:t>, such as iris patterns, with novel traits based on the dynamics of eye movements. </a:t>
            </a:r>
          </a:p>
          <a:p>
            <a:r>
              <a:rPr lang="en-US" sz="2000" dirty="0"/>
              <a:t>The strategy is to use existing iris recognition hardware to combine three different biometrics approaches related to the eye: </a:t>
            </a:r>
            <a:r>
              <a:rPr lang="en-US" sz="2000" b="1" dirty="0"/>
              <a:t>measurement of iris patterns, unique characteristics of the eye globe and its muscles, and the brain’s strategies for guiding visual attention.</a:t>
            </a:r>
          </a:p>
          <a:p>
            <a:r>
              <a:rPr lang="en-US" sz="2000" dirty="0"/>
              <a:t>This multimodal ocular biometrics approach has the potential to improve </a:t>
            </a:r>
            <a:r>
              <a:rPr lang="en-US" sz="2000" b="1" dirty="0"/>
              <a:t>liveness detection </a:t>
            </a:r>
            <a:r>
              <a:rPr lang="en-US" sz="2000" dirty="0"/>
              <a:t>and resistance to sophisticated counterfeiting techniques and coercion attacks, while improving identification accuracy.</a:t>
            </a:r>
          </a:p>
          <a:p>
            <a:r>
              <a:rPr lang="en-US" sz="2000" dirty="0"/>
              <a:t>This research tackles important questions related to the individuality, variability, scalability, and longevity of these ocular traits, building a foundation for </a:t>
            </a:r>
            <a:r>
              <a:rPr lang="en-US" sz="2000" b="1" dirty="0"/>
              <a:t>security</a:t>
            </a:r>
            <a:r>
              <a:rPr lang="en-US" sz="2000" dirty="0"/>
              <a:t> and </a:t>
            </a:r>
            <a:r>
              <a:rPr lang="en-US" sz="2000" b="1" dirty="0"/>
              <a:t>accuracy improvement </a:t>
            </a:r>
            <a:r>
              <a:rPr lang="en-US" sz="2000" dirty="0"/>
              <a:t>when those traits are combined with </a:t>
            </a:r>
            <a:r>
              <a:rPr lang="en-US" sz="2000" b="1" dirty="0"/>
              <a:t>iris recognition</a:t>
            </a:r>
            <a:r>
              <a:rPr lang="en-US" sz="2000" dirty="0"/>
              <a:t>.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2761846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A60A-ABDA-4B1E-9C92-959B77105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8ADB6D-BC15-49B1-809B-619879EAB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1532" cy="6626431"/>
          </a:xfrm>
        </p:spPr>
      </p:pic>
    </p:spTree>
    <p:extLst>
      <p:ext uri="{BB962C8B-B14F-4D97-AF65-F5344CB8AC3E}">
        <p14:creationId xmlns:p14="http://schemas.microsoft.com/office/powerpoint/2010/main" val="32790091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D92F7-78AD-4217-93E7-479A53E47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6A1FF2-3F6B-40DE-B472-8D34FC32E6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27771" cy="6858000"/>
          </a:xfrm>
        </p:spPr>
      </p:pic>
    </p:spTree>
    <p:extLst>
      <p:ext uri="{BB962C8B-B14F-4D97-AF65-F5344CB8AC3E}">
        <p14:creationId xmlns:p14="http://schemas.microsoft.com/office/powerpoint/2010/main" val="15207531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5F68C-2EB1-4C19-9A25-23D49DBF6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01DE6F-C31F-4744-9545-0F4D20F78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36530" cy="6858000"/>
          </a:xfrm>
        </p:spPr>
      </p:pic>
    </p:spTree>
    <p:extLst>
      <p:ext uri="{BB962C8B-B14F-4D97-AF65-F5344CB8AC3E}">
        <p14:creationId xmlns:p14="http://schemas.microsoft.com/office/powerpoint/2010/main" val="27759521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7CC7D-258B-49A3-A87A-4959E34C7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68307A-904A-470B-88DE-B831C83AC8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0319"/>
            <a:ext cx="9725891" cy="6868319"/>
          </a:xfrm>
        </p:spPr>
      </p:pic>
    </p:spTree>
    <p:extLst>
      <p:ext uri="{BB962C8B-B14F-4D97-AF65-F5344CB8AC3E}">
        <p14:creationId xmlns:p14="http://schemas.microsoft.com/office/powerpoint/2010/main" val="41517771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29B88-B07A-477A-A160-F2ED3EB9A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A459B2-9351-4CE1-819B-9E57B368D9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319"/>
            <a:ext cx="10058400" cy="6624875"/>
          </a:xfrm>
        </p:spPr>
      </p:pic>
    </p:spTree>
    <p:extLst>
      <p:ext uri="{BB962C8B-B14F-4D97-AF65-F5344CB8AC3E}">
        <p14:creationId xmlns:p14="http://schemas.microsoft.com/office/powerpoint/2010/main" val="17193824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1B44E-6965-4570-8093-6F8CE951B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6638"/>
          </a:xfrm>
        </p:spPr>
        <p:txBody>
          <a:bodyPr/>
          <a:lstStyle/>
          <a:p>
            <a:pPr algn="ctr"/>
            <a:r>
              <a:rPr lang="en-IN" dirty="0"/>
              <a:t>Open </a:t>
            </a:r>
            <a:r>
              <a:rPr lang="en-IN" dirty="0" err="1"/>
              <a:t>Cv</a:t>
            </a:r>
            <a:r>
              <a:rPr lang="en-IN" dirty="0"/>
              <a:t> 2.6.9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67CD6-0C3D-4C70-BD42-F53803C4B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379" y="816638"/>
            <a:ext cx="9119623" cy="5940421"/>
          </a:xfrm>
        </p:spPr>
        <p:txBody>
          <a:bodyPr/>
          <a:lstStyle/>
          <a:p>
            <a:r>
              <a:rPr lang="en-IN" dirty="0"/>
              <a:t>SIFT Algorithm : Scale Invariant Feature</a:t>
            </a:r>
          </a:p>
          <a:p>
            <a:r>
              <a:rPr lang="en-IN" dirty="0"/>
              <a:t>Notes the intensities i1,i2,i3 at co-ordinates X,Y,Z </a:t>
            </a:r>
          </a:p>
          <a:p>
            <a:r>
              <a:rPr lang="en-IN" dirty="0"/>
              <a:t>3 steps algorithm : Feature detector , Extractor , Matcher.</a:t>
            </a:r>
          </a:p>
          <a:p>
            <a:r>
              <a:rPr lang="en-IN" dirty="0"/>
              <a:t>Feature Detector : </a:t>
            </a:r>
            <a:r>
              <a:rPr lang="en-IN" dirty="0" err="1"/>
              <a:t>Inliner</a:t>
            </a:r>
            <a:r>
              <a:rPr lang="en-IN" dirty="0"/>
              <a:t> , Outliner </a:t>
            </a:r>
          </a:p>
          <a:p>
            <a:r>
              <a:rPr lang="en-IN" dirty="0"/>
              <a:t>Matcher notes the values and stores in matrix form. 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84C6D0-ADCD-4DD4-9196-3CB0854E4D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79" y="3050095"/>
            <a:ext cx="6554115" cy="299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0728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C6315-7559-4CAC-B6F1-B9E50D174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3F0C72-9713-43F1-8119-F4E1094FE1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0319"/>
            <a:ext cx="11717334" cy="6868319"/>
          </a:xfrm>
        </p:spPr>
      </p:pic>
    </p:spTree>
    <p:extLst>
      <p:ext uri="{BB962C8B-B14F-4D97-AF65-F5344CB8AC3E}">
        <p14:creationId xmlns:p14="http://schemas.microsoft.com/office/powerpoint/2010/main" val="42383350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4256" y="609599"/>
            <a:ext cx="8987880" cy="6248401"/>
          </a:xfrm>
        </p:spPr>
        <p:txBody>
          <a:bodyPr>
            <a:normAutofit fontScale="90000"/>
          </a:bodyPr>
          <a:lstStyle/>
          <a:p>
            <a:pPr algn="r"/>
            <a:br>
              <a:rPr lang="en-IN" dirty="0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r>
              <a:rPr lang="en-IN" sz="8000"/>
              <a:t>THANK  </a:t>
            </a:r>
            <a:r>
              <a:rPr lang="en-IN" sz="8000" dirty="0"/>
              <a:t>YOU ……….</a:t>
            </a:r>
            <a:br>
              <a:rPr lang="en-IN" sz="8000" dirty="0"/>
            </a:br>
            <a:br>
              <a:rPr lang="en-IN" sz="8000" dirty="0"/>
            </a:br>
            <a:br>
              <a:rPr lang="en-IN" sz="8000"/>
            </a:br>
            <a:br>
              <a:rPr lang="en-IN" sz="8000" dirty="0"/>
            </a:br>
            <a:br>
              <a:rPr lang="en-IN" sz="8000" dirty="0"/>
            </a:br>
            <a:br>
              <a:rPr lang="en-IN" sz="8000" dirty="0"/>
            </a:b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631664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503764" cy="1214204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1) Oleg </a:t>
            </a:r>
            <a:r>
              <a:rPr lang="en-IN" dirty="0" err="1"/>
              <a:t>V.Komogortsev</a:t>
            </a:r>
            <a:r>
              <a:rPr lang="en-IN" dirty="0"/>
              <a:t> 2016 </a:t>
            </a:r>
            <a:r>
              <a:rPr lang="en-IN" dirty="0" err="1"/>
              <a:t>Elsivier</a:t>
            </a:r>
            <a:r>
              <a:rPr lang="en-IN" dirty="0"/>
              <a:t> Analysis Of Bio-Eye : Research Eye Movement Biometrics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049312"/>
            <a:ext cx="9863528" cy="580868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IN" sz="2600" dirty="0"/>
              <a:t> Introduction And Historic Approach : </a:t>
            </a:r>
          </a:p>
          <a:p>
            <a:r>
              <a:rPr lang="en-IN" sz="2600" dirty="0"/>
              <a:t> Human Oculomotor System – Responsible for Eye Movement Co-ordination For Filtering : Functionality – 6 </a:t>
            </a:r>
            <a:r>
              <a:rPr lang="en-IN" sz="2600" dirty="0" err="1"/>
              <a:t>Occular</a:t>
            </a:r>
            <a:r>
              <a:rPr lang="en-IN" sz="2600" dirty="0"/>
              <a:t> Muscles – 4 of which for</a:t>
            </a:r>
            <a:r>
              <a:rPr lang="en-IN" sz="2600" b="1" dirty="0"/>
              <a:t> vertical and Horizontal Movement </a:t>
            </a:r>
            <a:r>
              <a:rPr lang="en-IN" sz="2600" dirty="0"/>
              <a:t>– 2 for </a:t>
            </a:r>
            <a:r>
              <a:rPr lang="en-IN" sz="2600" b="1" dirty="0" err="1"/>
              <a:t>Tortional</a:t>
            </a:r>
            <a:r>
              <a:rPr lang="en-IN" sz="2600" b="1" dirty="0"/>
              <a:t> Rotational Of eye.</a:t>
            </a:r>
          </a:p>
          <a:p>
            <a:r>
              <a:rPr lang="en-IN" sz="2600" dirty="0"/>
              <a:t>Then later on In Second half of 20</a:t>
            </a:r>
            <a:r>
              <a:rPr lang="en-IN" sz="2600" baseline="30000" dirty="0"/>
              <a:t>th</a:t>
            </a:r>
            <a:r>
              <a:rPr lang="en-IN" sz="2600" dirty="0"/>
              <a:t> Cen. </a:t>
            </a:r>
            <a:r>
              <a:rPr lang="en-IN" sz="2600" b="1" dirty="0"/>
              <a:t>Visual Scanning Techniques </a:t>
            </a:r>
            <a:r>
              <a:rPr lang="en-IN" sz="2600" dirty="0"/>
              <a:t>and </a:t>
            </a:r>
            <a:r>
              <a:rPr lang="en-IN" sz="2600" b="1" dirty="0"/>
              <a:t>Information Processing </a:t>
            </a:r>
            <a:r>
              <a:rPr lang="en-IN" sz="2600" dirty="0"/>
              <a:t>– Application is to enhance the speed and accuracy of Traditional Pointing Devices.</a:t>
            </a:r>
          </a:p>
          <a:p>
            <a:r>
              <a:rPr lang="en-IN" sz="2600" dirty="0"/>
              <a:t>Later Research by Andrews and </a:t>
            </a:r>
            <a:r>
              <a:rPr lang="en-IN" sz="2600" dirty="0" err="1"/>
              <a:t>coppola</a:t>
            </a:r>
            <a:r>
              <a:rPr lang="en-IN" sz="2600" dirty="0"/>
              <a:t> Certain Characteristics : </a:t>
            </a:r>
            <a:r>
              <a:rPr lang="en-IN" sz="2600" b="1" dirty="0"/>
              <a:t>Fixation Duration and Saccadic Size </a:t>
            </a:r>
            <a:r>
              <a:rPr lang="en-IN" sz="2600" dirty="0"/>
              <a:t>– Use to get affected by Endogenous Factors.</a:t>
            </a:r>
          </a:p>
          <a:p>
            <a:r>
              <a:rPr lang="en-IN" sz="2600" dirty="0"/>
              <a:t>Uses – Pattern Viewing , Absence Of Visual Stimulation – Dark Room and Reading the Visual Searches. </a:t>
            </a:r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92677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V="1">
            <a:off x="677334" y="389745"/>
            <a:ext cx="8596668" cy="219856"/>
          </a:xfrm>
        </p:spPr>
        <p:txBody>
          <a:bodyPr>
            <a:normAutofit fontScale="90000"/>
          </a:bodyPr>
          <a:lstStyle/>
          <a:p>
            <a:pPr algn="ctr"/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3C1B4A-0D39-49C3-9B22-992BEEE82E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9744"/>
            <a:ext cx="6311900" cy="607851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CAE97E-1A92-44B0-8D32-B71284235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900" y="718929"/>
            <a:ext cx="5880100" cy="542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842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619126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Saccade Eye Movement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51E894-7F77-4194-B5BC-D5E461416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19126"/>
            <a:ext cx="12192000" cy="6238873"/>
          </a:xfrm>
        </p:spPr>
        <p:txBody>
          <a:bodyPr/>
          <a:lstStyle/>
          <a:p>
            <a:r>
              <a:rPr lang="en-IN" dirty="0"/>
              <a:t> Rapid Movement Of eye in Between the two Fixed Points And based upon the Fixation Parameters.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90F33C-D361-4518-956A-524988849D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1" y="1139686"/>
            <a:ext cx="4545495" cy="24781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945D0C-91DB-41C9-8046-BCD14A3F6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82887"/>
            <a:ext cx="4784451" cy="29751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314924E-6A1B-4A66-AF5F-14409B7D9C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877" y="1364974"/>
            <a:ext cx="6705602" cy="516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932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6619"/>
            <a:ext cx="8596668" cy="45719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 </a:t>
            </a:r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6A590210-6292-4EB8-8E69-0EB7159B5C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0619046"/>
              </p:ext>
            </p:extLst>
          </p:nvPr>
        </p:nvGraphicFramePr>
        <p:xfrm>
          <a:off x="0" y="-8309"/>
          <a:ext cx="12192000" cy="67139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71324">
                  <a:extLst>
                    <a:ext uri="{9D8B030D-6E8A-4147-A177-3AD203B41FA5}">
                      <a16:colId xmlns:a16="http://schemas.microsoft.com/office/drawing/2014/main" val="1443635984"/>
                    </a:ext>
                  </a:extLst>
                </a:gridCol>
                <a:gridCol w="4318754">
                  <a:extLst>
                    <a:ext uri="{9D8B030D-6E8A-4147-A177-3AD203B41FA5}">
                      <a16:colId xmlns:a16="http://schemas.microsoft.com/office/drawing/2014/main" val="1062174055"/>
                    </a:ext>
                  </a:extLst>
                </a:gridCol>
                <a:gridCol w="3393662">
                  <a:extLst>
                    <a:ext uri="{9D8B030D-6E8A-4147-A177-3AD203B41FA5}">
                      <a16:colId xmlns:a16="http://schemas.microsoft.com/office/drawing/2014/main" val="1307367096"/>
                    </a:ext>
                  </a:extLst>
                </a:gridCol>
                <a:gridCol w="2108260">
                  <a:extLst>
                    <a:ext uri="{9D8B030D-6E8A-4147-A177-3AD203B41FA5}">
                      <a16:colId xmlns:a16="http://schemas.microsoft.com/office/drawing/2014/main" val="4172932186"/>
                    </a:ext>
                  </a:extLst>
                </a:gridCol>
              </a:tblGrid>
              <a:tr h="304660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Authors and year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Used features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Visual stimuli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Eye tracker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extLst>
                  <a:ext uri="{0D108BD9-81ED-4DB2-BD59-A6C34878D82A}">
                    <a16:rowId xmlns:a16="http://schemas.microsoft.com/office/drawing/2014/main" val="1795238828"/>
                  </a:ext>
                </a:extLst>
              </a:tr>
              <a:tr h="463411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85"/>
                        </a:spcAft>
                      </a:pPr>
                      <a:r>
                        <a:rPr lang="en-IN" sz="1100" dirty="0" err="1">
                          <a:effectLst/>
                        </a:rPr>
                        <a:t>Kasprowski</a:t>
                      </a:r>
                      <a:r>
                        <a:rPr lang="en-IN" sz="1100" dirty="0">
                          <a:effectLst/>
                        </a:rPr>
                        <a:t> and Ober [29],</a:t>
                      </a:r>
                    </a:p>
                    <a:p>
                      <a:pPr marL="1517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2004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 err="1">
                          <a:effectLst/>
                        </a:rPr>
                        <a:t>Cepstrum</a:t>
                      </a:r>
                      <a:r>
                        <a:rPr lang="en-IN" sz="1100" dirty="0">
                          <a:effectLst/>
                        </a:rPr>
                        <a:t> transform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“Jumping”-point-of-light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Ober 2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extLst>
                  <a:ext uri="{0D108BD9-81ED-4DB2-BD59-A6C34878D82A}">
                    <a16:rowId xmlns:a16="http://schemas.microsoft.com/office/drawing/2014/main" val="4242205438"/>
                  </a:ext>
                </a:extLst>
              </a:tr>
              <a:tr h="386369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Bednarik et al. [30], 2005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FFT/PCA on pupil diameter/variation, eye distance, gaze velocity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“Static” cross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Tobii 1750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extLst>
                  <a:ext uri="{0D108BD9-81ED-4DB2-BD59-A6C34878D82A}">
                    <a16:rowId xmlns:a16="http://schemas.microsoft.com/office/drawing/2014/main" val="589214998"/>
                  </a:ext>
                </a:extLst>
              </a:tr>
              <a:tr h="413216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Silver and Biggs [31], 2006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number of fixations, fixation duration, saccadic velocity/duration, gaze position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“Reading while typing”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LC Technologies Eyegaze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extLst>
                  <a:ext uri="{0D108BD9-81ED-4DB2-BD59-A6C34878D82A}">
                    <a16:rowId xmlns:a16="http://schemas.microsoft.com/office/drawing/2014/main" val="1890415807"/>
                  </a:ext>
                </a:extLst>
              </a:tr>
              <a:tr h="339352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Kinnunen et al. [32], 2010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Gaussian mixture models on histograms of velocity directions in short-term windows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Text, video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Tobii X120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extLst>
                  <a:ext uri="{0D108BD9-81ED-4DB2-BD59-A6C34878D82A}">
                    <a16:rowId xmlns:a16="http://schemas.microsoft.com/office/drawing/2014/main" val="3514366444"/>
                  </a:ext>
                </a:extLst>
              </a:tr>
              <a:tr h="419639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80"/>
                        </a:spcAft>
                      </a:pPr>
                      <a:r>
                        <a:rPr lang="en-IN" sz="1100">
                          <a:effectLst/>
                        </a:rPr>
                        <a:t>Komogortsev et al. [33,34],</a:t>
                      </a:r>
                    </a:p>
                    <a:p>
                      <a:pPr marL="1517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2010, 2012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characteristics of the Oculomotor Plant Model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“Jumping”-point-of-light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Tobii X120, EyeLink 1000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extLst>
                  <a:ext uri="{0D108BD9-81ED-4DB2-BD59-A6C34878D82A}">
                    <a16:rowId xmlns:a16="http://schemas.microsoft.com/office/drawing/2014/main" val="2984540307"/>
                  </a:ext>
                </a:extLst>
              </a:tr>
              <a:tr h="419639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60"/>
                        </a:spcAft>
                      </a:pPr>
                      <a:r>
                        <a:rPr lang="en-IN" sz="1100">
                          <a:effectLst/>
                        </a:rPr>
                        <a:t>Holland and Komogortsev</a:t>
                      </a:r>
                    </a:p>
                    <a:p>
                      <a:pPr marL="1517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[35,36], 2011, 2013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fixation number/duration, saccadic amplitude/velocity, </a:t>
                      </a:r>
                      <a:r>
                        <a:rPr lang="en-IN" sz="1100" dirty="0" err="1">
                          <a:effectLst/>
                        </a:rPr>
                        <a:t>scanpaths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“Jumping”-point-of-light, Rorschach images, cognitive dot patterns, text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60"/>
                        </a:spcAft>
                      </a:pPr>
                      <a:r>
                        <a:rPr lang="en-IN" sz="1100">
                          <a:effectLst/>
                        </a:rPr>
                        <a:t>Tobii TX300, EyeLink 1000,</a:t>
                      </a:r>
                    </a:p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Playstation cam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extLst>
                  <a:ext uri="{0D108BD9-81ED-4DB2-BD59-A6C34878D82A}">
                    <a16:rowId xmlns:a16="http://schemas.microsoft.com/office/drawing/2014/main" val="3135446137"/>
                  </a:ext>
                </a:extLst>
              </a:tr>
              <a:tr h="399210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Cuong et al. [37], 2012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Mel-frequency Cepstral Coefficients on eye: position, difference, velocity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“Jumping”-point-of-light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Ober 2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extLst>
                  <a:ext uri="{0D108BD9-81ED-4DB2-BD59-A6C34878D82A}">
                    <a16:rowId xmlns:a16="http://schemas.microsoft.com/office/drawing/2014/main" val="4128249162"/>
                  </a:ext>
                </a:extLst>
              </a:tr>
              <a:tr h="420220">
                <a:tc>
                  <a:txBody>
                    <a:bodyPr/>
                    <a:lstStyle/>
                    <a:p>
                      <a:pPr marL="7493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Rigas et al. [39,40], 2012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Wald–Wolfowitz runs test on graph-based representations of fixation points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Face images, “jumping”-point-of-light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CRS, Ober2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extLst>
                  <a:ext uri="{0D108BD9-81ED-4DB2-BD59-A6C34878D82A}">
                    <a16:rowId xmlns:a16="http://schemas.microsoft.com/office/drawing/2014/main" val="3529529326"/>
                  </a:ext>
                </a:extLst>
              </a:tr>
              <a:tr h="394541">
                <a:tc>
                  <a:txBody>
                    <a:bodyPr/>
                    <a:lstStyle/>
                    <a:p>
                      <a:pPr marL="7493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Liang et al. [41], 2012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acceleration, geometric, and muscle properties of the eye movements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Video clips of a moving white ball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Tobii X120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extLst>
                  <a:ext uri="{0D108BD9-81ED-4DB2-BD59-A6C34878D82A}">
                    <a16:rowId xmlns:a16="http://schemas.microsoft.com/office/drawing/2014/main" val="269008788"/>
                  </a:ext>
                </a:extLst>
              </a:tr>
              <a:tr h="419639">
                <a:tc>
                  <a:txBody>
                    <a:bodyPr/>
                    <a:lstStyle/>
                    <a:p>
                      <a:pPr marL="7493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Zhang and Yuhola [42], 2012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saccadic amplitude, accuracy, latency, velocity and acceleration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“Jumping”-point-of-light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111760" marR="5715" indent="146050" algn="l">
                        <a:lnSpc>
                          <a:spcPct val="107000"/>
                        </a:lnSpc>
                        <a:spcAft>
                          <a:spcPts val="60"/>
                        </a:spcAft>
                      </a:pPr>
                      <a:r>
                        <a:rPr lang="en-IN" sz="1100">
                          <a:effectLst/>
                        </a:rPr>
                        <a:t>Visual Eyes, Micromedical</a:t>
                      </a:r>
                    </a:p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Technologies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extLst>
                  <a:ext uri="{0D108BD9-81ED-4DB2-BD59-A6C34878D82A}">
                    <a16:rowId xmlns:a16="http://schemas.microsoft.com/office/drawing/2014/main" val="2149142687"/>
                  </a:ext>
                </a:extLst>
              </a:tr>
              <a:tr h="419639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60"/>
                        </a:spcAft>
                      </a:pPr>
                      <a:r>
                        <a:rPr lang="en-IN" sz="1100">
                          <a:effectLst/>
                        </a:rPr>
                        <a:t>Holland and Komogortsev</a:t>
                      </a:r>
                    </a:p>
                    <a:p>
                      <a:pPr marL="1517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[43], 2013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fixation duration/position/velocity, saccadic amplitude/duration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Text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 err="1">
                          <a:effectLst/>
                        </a:rPr>
                        <a:t>EyeLink</a:t>
                      </a:r>
                      <a:r>
                        <a:rPr lang="en-IN" sz="1100" dirty="0">
                          <a:effectLst/>
                        </a:rPr>
                        <a:t> 1000, </a:t>
                      </a:r>
                      <a:r>
                        <a:rPr lang="en-IN" sz="1100" dirty="0" err="1">
                          <a:effectLst/>
                        </a:rPr>
                        <a:t>Playstation</a:t>
                      </a:r>
                      <a:r>
                        <a:rPr lang="en-IN" sz="1100" dirty="0">
                          <a:effectLst/>
                        </a:rPr>
                        <a:t> cam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extLst>
                  <a:ext uri="{0D108BD9-81ED-4DB2-BD59-A6C34878D82A}">
                    <a16:rowId xmlns:a16="http://schemas.microsoft.com/office/drawing/2014/main" val="2777448758"/>
                  </a:ext>
                </a:extLst>
              </a:tr>
              <a:tr h="419639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60"/>
                        </a:spcAft>
                      </a:pPr>
                      <a:r>
                        <a:rPr lang="en-IN" sz="1100">
                          <a:effectLst/>
                        </a:rPr>
                        <a:t>Komogortsev and Holland</a:t>
                      </a:r>
                    </a:p>
                    <a:p>
                      <a:pPr marL="1517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[44], 2013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saccadic dysmetria, compound saccades, dynamic overshoot, express saccades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“Jumping”-point-of-light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 err="1">
                          <a:effectLst/>
                        </a:rPr>
                        <a:t>EyeLink</a:t>
                      </a:r>
                      <a:r>
                        <a:rPr lang="en-IN" sz="1100" dirty="0">
                          <a:effectLst/>
                        </a:rPr>
                        <a:t> 1000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extLst>
                  <a:ext uri="{0D108BD9-81ED-4DB2-BD59-A6C34878D82A}">
                    <a16:rowId xmlns:a16="http://schemas.microsoft.com/office/drawing/2014/main" val="80356590"/>
                  </a:ext>
                </a:extLst>
              </a:tr>
              <a:tr h="419639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80"/>
                        </a:spcAft>
                      </a:pPr>
                      <a:r>
                        <a:rPr lang="en-IN" sz="1100">
                          <a:effectLst/>
                        </a:rPr>
                        <a:t>Rigas and Komogortsev [45],</a:t>
                      </a:r>
                    </a:p>
                    <a:p>
                      <a:pPr marL="1517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2013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probabilistic maps of attention - fixation density maps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Video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 err="1">
                          <a:effectLst/>
                        </a:rPr>
                        <a:t>EyeLink</a:t>
                      </a:r>
                      <a:r>
                        <a:rPr lang="en-IN" sz="1100" dirty="0">
                          <a:effectLst/>
                        </a:rPr>
                        <a:t> 1000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extLst>
                  <a:ext uri="{0D108BD9-81ED-4DB2-BD59-A6C34878D82A}">
                    <a16:rowId xmlns:a16="http://schemas.microsoft.com/office/drawing/2014/main" val="1575751157"/>
                  </a:ext>
                </a:extLst>
              </a:tr>
              <a:tr h="201472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Yoon et al. [47], 2014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Hidden Markov models on gaze velocity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Cognitive-dot stimuli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 err="1">
                          <a:effectLst/>
                        </a:rPr>
                        <a:t>Mirametrix</a:t>
                      </a:r>
                      <a:r>
                        <a:rPr lang="en-IN" sz="1100" dirty="0">
                          <a:effectLst/>
                        </a:rPr>
                        <a:t> S2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extLst>
                  <a:ext uri="{0D108BD9-81ED-4DB2-BD59-A6C34878D82A}">
                    <a16:rowId xmlns:a16="http://schemas.microsoft.com/office/drawing/2014/main" val="3065750057"/>
                  </a:ext>
                </a:extLst>
              </a:tr>
              <a:tr h="413216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Cantoni et al. [48], 2015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 err="1">
                          <a:effectLst/>
                        </a:rPr>
                        <a:t>Frobenious</a:t>
                      </a:r>
                      <a:r>
                        <a:rPr lang="en-IN" sz="1100" dirty="0">
                          <a:effectLst/>
                        </a:rPr>
                        <a:t> norm on graph representations of fixation points using density/duration weights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Faces images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 err="1">
                          <a:effectLst/>
                        </a:rPr>
                        <a:t>Tobii</a:t>
                      </a:r>
                      <a:r>
                        <a:rPr lang="en-IN" sz="1100" dirty="0">
                          <a:effectLst/>
                        </a:rPr>
                        <a:t> 1750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extLst>
                  <a:ext uri="{0D108BD9-81ED-4DB2-BD59-A6C34878D82A}">
                    <a16:rowId xmlns:a16="http://schemas.microsoft.com/office/drawing/2014/main" val="2518446065"/>
                  </a:ext>
                </a:extLst>
              </a:tr>
              <a:tr h="442399">
                <a:tc>
                  <a:txBody>
                    <a:bodyPr/>
                    <a:lstStyle/>
                    <a:p>
                      <a:pPr marL="7556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Rigas et al. [49], 2015</a:t>
                      </a:r>
                      <a:endParaRPr lang="en-IN" sz="110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60"/>
                        </a:spcAft>
                      </a:pPr>
                      <a:r>
                        <a:rPr lang="en-IN" sz="1100" dirty="0">
                          <a:effectLst/>
                        </a:rPr>
                        <a:t>Multi-source weighted fusion scheme using methods</a:t>
                      </a:r>
                    </a:p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[34,43,45]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“Jumping”-point-of-light, text, video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tc>
                  <a:txBody>
                    <a:bodyPr/>
                    <a:lstStyle/>
                    <a:p>
                      <a:pPr marL="635" marR="5715" indent="1460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 err="1">
                          <a:effectLst/>
                        </a:rPr>
                        <a:t>EyeLink</a:t>
                      </a:r>
                      <a:r>
                        <a:rPr lang="en-IN" sz="1100" dirty="0">
                          <a:effectLst/>
                        </a:rPr>
                        <a:t> 1000</a:t>
                      </a:r>
                      <a:endParaRPr lang="en-IN" sz="1100" dirty="0">
                        <a:solidFill>
                          <a:srgbClr val="181717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76200" marT="10795" marB="0" anchor="ctr"/>
                </a:tc>
                <a:extLst>
                  <a:ext uri="{0D108BD9-81ED-4DB2-BD59-A6C34878D82A}">
                    <a16:rowId xmlns:a16="http://schemas.microsoft.com/office/drawing/2014/main" val="3941504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7100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452284"/>
          </a:xfrm>
        </p:spPr>
        <p:txBody>
          <a:bodyPr>
            <a:noAutofit/>
          </a:bodyPr>
          <a:lstStyle/>
          <a:p>
            <a:pPr algn="ctr"/>
            <a:r>
              <a:rPr lang="en-IN" sz="2400" dirty="0"/>
              <a:t>Bio Eye – 2015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93766"/>
            <a:ext cx="9274002" cy="6139543"/>
          </a:xfrm>
        </p:spPr>
        <p:txBody>
          <a:bodyPr/>
          <a:lstStyle/>
          <a:p>
            <a:pPr marL="0" indent="0">
              <a:buNone/>
            </a:pPr>
            <a:r>
              <a:rPr lang="en-IN" b="1" dirty="0"/>
              <a:t>1. Selection of visual stimuli</a:t>
            </a:r>
          </a:p>
          <a:p>
            <a:pPr marL="0" indent="0">
              <a:buNone/>
            </a:pPr>
            <a:r>
              <a:rPr lang="en-IN" dirty="0"/>
              <a:t>The eye movements can encapsulate both physiological and cognitive characteristics. Thus, the different eye movement biometric methods developed in the past employed different types of visual stimuli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spcBef>
                <a:spcPts val="0"/>
              </a:spcBef>
              <a:buNone/>
            </a:pPr>
            <a:r>
              <a:rPr lang="en-IN" b="1" dirty="0"/>
              <a:t>• “Jumping”-point-of-light (horizontal, vertical, and random)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b="1" dirty="0"/>
              <a:t>• Cognitive-dot patterns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b="1" dirty="0"/>
              <a:t>• Text excerpts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b="1" dirty="0"/>
              <a:t>• Face images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b="1" dirty="0"/>
              <a:t>• Various-content (natural) images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b="1" dirty="0"/>
              <a:t>• Video sequences</a:t>
            </a:r>
          </a:p>
          <a:p>
            <a:pPr marL="0" indent="0">
              <a:spcBef>
                <a:spcPts val="0"/>
              </a:spcBef>
              <a:buNone/>
            </a:pPr>
            <a:endParaRPr lang="en-IN" b="1" dirty="0"/>
          </a:p>
          <a:p>
            <a:pPr marL="0" indent="0">
              <a:spcBef>
                <a:spcPts val="0"/>
              </a:spcBef>
              <a:buNone/>
            </a:pPr>
            <a:r>
              <a:rPr lang="en-IN" b="1" dirty="0"/>
              <a:t>2. Experimental Setup</a:t>
            </a:r>
          </a:p>
          <a:p>
            <a:pPr marL="0" indent="0">
              <a:spcBef>
                <a:spcPts val="0"/>
              </a:spcBef>
              <a:buNone/>
            </a:pPr>
            <a:endParaRPr lang="en-IN" b="1" dirty="0"/>
          </a:p>
          <a:p>
            <a:pPr>
              <a:spcBef>
                <a:spcPts val="0"/>
              </a:spcBef>
            </a:pPr>
            <a:r>
              <a:rPr lang="en-IN" b="1" dirty="0"/>
              <a:t>Capture The Environment</a:t>
            </a:r>
          </a:p>
          <a:p>
            <a:pPr>
              <a:spcBef>
                <a:spcPts val="0"/>
              </a:spcBef>
            </a:pPr>
            <a:r>
              <a:rPr lang="en-IN" b="1" dirty="0"/>
              <a:t>Lab Controlled and Open Free Environment</a:t>
            </a:r>
          </a:p>
          <a:p>
            <a:pPr>
              <a:spcBef>
                <a:spcPts val="0"/>
              </a:spcBef>
            </a:pPr>
            <a:r>
              <a:rPr lang="en-IN" b="1" dirty="0"/>
              <a:t>Eye Tracking Apparatus</a:t>
            </a:r>
          </a:p>
          <a:p>
            <a:pPr>
              <a:spcBef>
                <a:spcPts val="0"/>
              </a:spcBef>
            </a:pPr>
            <a:r>
              <a:rPr lang="en-IN" b="1" dirty="0"/>
              <a:t>Recording Process and Calibrations</a:t>
            </a:r>
          </a:p>
          <a:p>
            <a:pPr>
              <a:spcBef>
                <a:spcPts val="0"/>
              </a:spcBef>
            </a:pPr>
            <a:r>
              <a:rPr lang="en-IN" b="1" dirty="0"/>
              <a:t>Assessment Of Data Quality : Calibration Accuracy and Validation</a:t>
            </a:r>
          </a:p>
          <a:p>
            <a:pPr>
              <a:spcBef>
                <a:spcPts val="0"/>
              </a:spcBef>
            </a:pPr>
            <a:r>
              <a:rPr lang="en-IN" b="1" dirty="0"/>
              <a:t>Direct Processing and Fixation Saccades</a:t>
            </a:r>
          </a:p>
          <a:p>
            <a:pPr>
              <a:spcBef>
                <a:spcPts val="0"/>
              </a:spcBef>
            </a:pPr>
            <a:endParaRPr lang="en-IN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766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85019"/>
          </a:xfrm>
        </p:spPr>
        <p:txBody>
          <a:bodyPr>
            <a:normAutofit fontScale="90000"/>
          </a:bodyPr>
          <a:lstStyle/>
          <a:p>
            <a:pPr algn="ctr"/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AE2039-5245-4F8E-BB77-9CFDC833F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-21563"/>
            <a:ext cx="10545288" cy="6879564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D6CEBD-062E-4EFD-94D6-11067AB43B20}"/>
              </a:ext>
            </a:extLst>
          </p:cNvPr>
          <p:cNvPicPr/>
          <p:nvPr/>
        </p:nvPicPr>
        <p:blipFill rotWithShape="1">
          <a:blip r:embed="rId2"/>
          <a:srcRect b="51851"/>
          <a:stretch/>
        </p:blipFill>
        <p:spPr bwMode="auto">
          <a:xfrm>
            <a:off x="0" y="-91849"/>
            <a:ext cx="5502179" cy="32397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A351A06-1840-4E30-B447-EE4D2038E849}"/>
              </a:ext>
            </a:extLst>
          </p:cNvPr>
          <p:cNvGrpSpPr/>
          <p:nvPr/>
        </p:nvGrpSpPr>
        <p:grpSpPr>
          <a:xfrm>
            <a:off x="5502179" y="0"/>
            <a:ext cx="5043109" cy="6614556"/>
            <a:chOff x="0" y="0"/>
            <a:chExt cx="4884115" cy="613633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3935580-C558-4105-8D4B-35680009C849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4884115" cy="5884317"/>
            </a:xfrm>
            <a:prstGeom prst="rect">
              <a:avLst/>
            </a:prstGeom>
          </p:spPr>
        </p:pic>
        <p:sp>
          <p:nvSpPr>
            <p:cNvPr id="12" name="Shape 1320">
              <a:extLst>
                <a:ext uri="{FF2B5EF4-FFF2-40B4-BE49-F238E27FC236}">
                  <a16:creationId xmlns:a16="http://schemas.microsoft.com/office/drawing/2014/main" id="{710DD2A3-62A9-4DAD-A37E-3248456CFF1A}"/>
                </a:ext>
              </a:extLst>
            </p:cNvPr>
            <p:cNvSpPr/>
            <p:nvPr/>
          </p:nvSpPr>
          <p:spPr>
            <a:xfrm>
              <a:off x="1150366" y="260109"/>
              <a:ext cx="880986" cy="883501"/>
            </a:xfrm>
            <a:custGeom>
              <a:avLst/>
              <a:gdLst/>
              <a:ahLst/>
              <a:cxnLst/>
              <a:rect l="0" t="0" r="0" b="0"/>
              <a:pathLst>
                <a:path w="880986" h="883501">
                  <a:moveTo>
                    <a:pt x="0" y="0"/>
                  </a:moveTo>
                  <a:lnTo>
                    <a:pt x="880986" y="883501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Shape 1321">
              <a:extLst>
                <a:ext uri="{FF2B5EF4-FFF2-40B4-BE49-F238E27FC236}">
                  <a16:creationId xmlns:a16="http://schemas.microsoft.com/office/drawing/2014/main" id="{DD01CAEC-A659-431A-861A-01DAFA1EC764}"/>
                </a:ext>
              </a:extLst>
            </p:cNvPr>
            <p:cNvSpPr/>
            <p:nvPr/>
          </p:nvSpPr>
          <p:spPr>
            <a:xfrm>
              <a:off x="2007692" y="1120102"/>
              <a:ext cx="47193" cy="47117"/>
            </a:xfrm>
            <a:custGeom>
              <a:avLst/>
              <a:gdLst/>
              <a:ahLst/>
              <a:cxnLst/>
              <a:rect l="0" t="0" r="0" b="0"/>
              <a:pathLst>
                <a:path w="47193" h="47117">
                  <a:moveTo>
                    <a:pt x="31610" y="0"/>
                  </a:moveTo>
                  <a:lnTo>
                    <a:pt x="47193" y="47117"/>
                  </a:lnTo>
                  <a:lnTo>
                    <a:pt x="0" y="31255"/>
                  </a:lnTo>
                  <a:lnTo>
                    <a:pt x="3161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Shape 1322">
              <a:extLst>
                <a:ext uri="{FF2B5EF4-FFF2-40B4-BE49-F238E27FC236}">
                  <a16:creationId xmlns:a16="http://schemas.microsoft.com/office/drawing/2014/main" id="{010AE3B0-A7B7-4C9C-86D8-12C694C3A27F}"/>
                </a:ext>
              </a:extLst>
            </p:cNvPr>
            <p:cNvSpPr/>
            <p:nvPr/>
          </p:nvSpPr>
          <p:spPr>
            <a:xfrm>
              <a:off x="1193203" y="895795"/>
              <a:ext cx="861632" cy="308166"/>
            </a:xfrm>
            <a:custGeom>
              <a:avLst/>
              <a:gdLst/>
              <a:ahLst/>
              <a:cxnLst/>
              <a:rect l="0" t="0" r="0" b="0"/>
              <a:pathLst>
                <a:path w="861632" h="308166">
                  <a:moveTo>
                    <a:pt x="861632" y="308166"/>
                  </a:moveTo>
                  <a:lnTo>
                    <a:pt x="0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Shape 1323">
              <a:extLst>
                <a:ext uri="{FF2B5EF4-FFF2-40B4-BE49-F238E27FC236}">
                  <a16:creationId xmlns:a16="http://schemas.microsoft.com/office/drawing/2014/main" id="{EA998E3B-EB5F-43A6-A162-78D50F7D8A6F}"/>
                </a:ext>
              </a:extLst>
            </p:cNvPr>
            <p:cNvSpPr/>
            <p:nvPr/>
          </p:nvSpPr>
          <p:spPr>
            <a:xfrm>
              <a:off x="1161758" y="878663"/>
              <a:ext cx="49467" cy="41758"/>
            </a:xfrm>
            <a:custGeom>
              <a:avLst/>
              <a:gdLst/>
              <a:ahLst/>
              <a:cxnLst/>
              <a:rect l="0" t="0" r="0" b="0"/>
              <a:pathLst>
                <a:path w="49467" h="41758">
                  <a:moveTo>
                    <a:pt x="49467" y="0"/>
                  </a:moveTo>
                  <a:lnTo>
                    <a:pt x="34404" y="41758"/>
                  </a:lnTo>
                  <a:lnTo>
                    <a:pt x="0" y="5880"/>
                  </a:lnTo>
                  <a:lnTo>
                    <a:pt x="49467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Shape 1324">
              <a:extLst>
                <a:ext uri="{FF2B5EF4-FFF2-40B4-BE49-F238E27FC236}">
                  <a16:creationId xmlns:a16="http://schemas.microsoft.com/office/drawing/2014/main" id="{748C5EDA-0679-47DD-A70E-47E13E6A9F2D}"/>
                </a:ext>
              </a:extLst>
            </p:cNvPr>
            <p:cNvSpPr/>
            <p:nvPr/>
          </p:nvSpPr>
          <p:spPr>
            <a:xfrm>
              <a:off x="1150328" y="611746"/>
              <a:ext cx="128245" cy="226314"/>
            </a:xfrm>
            <a:custGeom>
              <a:avLst/>
              <a:gdLst/>
              <a:ahLst/>
              <a:cxnLst/>
              <a:rect l="0" t="0" r="0" b="0"/>
              <a:pathLst>
                <a:path w="128245" h="226314">
                  <a:moveTo>
                    <a:pt x="0" y="226314"/>
                  </a:moveTo>
                  <a:lnTo>
                    <a:pt x="128245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Shape 1325">
              <a:extLst>
                <a:ext uri="{FF2B5EF4-FFF2-40B4-BE49-F238E27FC236}">
                  <a16:creationId xmlns:a16="http://schemas.microsoft.com/office/drawing/2014/main" id="{656EDD6D-CEB6-451F-85F1-6437DCC36A89}"/>
                </a:ext>
              </a:extLst>
            </p:cNvPr>
            <p:cNvSpPr/>
            <p:nvPr/>
          </p:nvSpPr>
          <p:spPr>
            <a:xfrm>
              <a:off x="1253706" y="582765"/>
              <a:ext cx="41288" cy="49543"/>
            </a:xfrm>
            <a:custGeom>
              <a:avLst/>
              <a:gdLst/>
              <a:ahLst/>
              <a:cxnLst/>
              <a:rect l="0" t="0" r="0" b="0"/>
              <a:pathLst>
                <a:path w="41288" h="49543">
                  <a:moveTo>
                    <a:pt x="41288" y="0"/>
                  </a:moveTo>
                  <a:lnTo>
                    <a:pt x="38798" y="49543"/>
                  </a:lnTo>
                  <a:lnTo>
                    <a:pt x="0" y="27737"/>
                  </a:lnTo>
                  <a:lnTo>
                    <a:pt x="41288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8" name="Shape 1326">
              <a:extLst>
                <a:ext uri="{FF2B5EF4-FFF2-40B4-BE49-F238E27FC236}">
                  <a16:creationId xmlns:a16="http://schemas.microsoft.com/office/drawing/2014/main" id="{5560F092-0561-485C-9AA7-EE2E4D398732}"/>
                </a:ext>
              </a:extLst>
            </p:cNvPr>
            <p:cNvSpPr/>
            <p:nvPr/>
          </p:nvSpPr>
          <p:spPr>
            <a:xfrm>
              <a:off x="1344574" y="574879"/>
              <a:ext cx="540004" cy="348666"/>
            </a:xfrm>
            <a:custGeom>
              <a:avLst/>
              <a:gdLst/>
              <a:ahLst/>
              <a:cxnLst/>
              <a:rect l="0" t="0" r="0" b="0"/>
              <a:pathLst>
                <a:path w="540004" h="348666">
                  <a:moveTo>
                    <a:pt x="0" y="0"/>
                  </a:moveTo>
                  <a:lnTo>
                    <a:pt x="540004" y="348666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Shape 1327">
              <a:extLst>
                <a:ext uri="{FF2B5EF4-FFF2-40B4-BE49-F238E27FC236}">
                  <a16:creationId xmlns:a16="http://schemas.microsoft.com/office/drawing/2014/main" id="{1BCB88FF-FAC4-4C44-B131-7557FB18EADD}"/>
                </a:ext>
              </a:extLst>
            </p:cNvPr>
            <p:cNvSpPr/>
            <p:nvPr/>
          </p:nvSpPr>
          <p:spPr>
            <a:xfrm>
              <a:off x="1863116" y="898906"/>
              <a:ext cx="49492" cy="42736"/>
            </a:xfrm>
            <a:custGeom>
              <a:avLst/>
              <a:gdLst/>
              <a:ahLst/>
              <a:cxnLst/>
              <a:rect l="0" t="0" r="0" b="0"/>
              <a:pathLst>
                <a:path w="49492" h="42736">
                  <a:moveTo>
                    <a:pt x="24231" y="0"/>
                  </a:moveTo>
                  <a:lnTo>
                    <a:pt x="49492" y="42736"/>
                  </a:lnTo>
                  <a:lnTo>
                    <a:pt x="0" y="37211"/>
                  </a:lnTo>
                  <a:lnTo>
                    <a:pt x="24231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0" name="Shape 1328">
              <a:extLst>
                <a:ext uri="{FF2B5EF4-FFF2-40B4-BE49-F238E27FC236}">
                  <a16:creationId xmlns:a16="http://schemas.microsoft.com/office/drawing/2014/main" id="{8AB3829F-398D-4D55-B59D-3E7773849273}"/>
                </a:ext>
              </a:extLst>
            </p:cNvPr>
            <p:cNvSpPr/>
            <p:nvPr/>
          </p:nvSpPr>
          <p:spPr>
            <a:xfrm>
              <a:off x="1880451" y="1027062"/>
              <a:ext cx="112382" cy="313639"/>
            </a:xfrm>
            <a:custGeom>
              <a:avLst/>
              <a:gdLst/>
              <a:ahLst/>
              <a:cxnLst/>
              <a:rect l="0" t="0" r="0" b="0"/>
              <a:pathLst>
                <a:path w="112382" h="313639">
                  <a:moveTo>
                    <a:pt x="112382" y="0"/>
                  </a:moveTo>
                  <a:lnTo>
                    <a:pt x="0" y="313639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1" name="Shape 1329">
              <a:extLst>
                <a:ext uri="{FF2B5EF4-FFF2-40B4-BE49-F238E27FC236}">
                  <a16:creationId xmlns:a16="http://schemas.microsoft.com/office/drawing/2014/main" id="{4C47357D-23E5-401D-8597-D3A2FDD871B0}"/>
                </a:ext>
              </a:extLst>
            </p:cNvPr>
            <p:cNvSpPr/>
            <p:nvPr/>
          </p:nvSpPr>
          <p:spPr>
            <a:xfrm>
              <a:off x="1863204" y="1322832"/>
              <a:ext cx="41973" cy="49238"/>
            </a:xfrm>
            <a:custGeom>
              <a:avLst/>
              <a:gdLst/>
              <a:ahLst/>
              <a:cxnLst/>
              <a:rect l="0" t="0" r="0" b="0"/>
              <a:pathLst>
                <a:path w="41973" h="49238">
                  <a:moveTo>
                    <a:pt x="0" y="0"/>
                  </a:moveTo>
                  <a:lnTo>
                    <a:pt x="41973" y="14897"/>
                  </a:lnTo>
                  <a:lnTo>
                    <a:pt x="6020" y="49238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2" name="Shape 1330">
              <a:extLst>
                <a:ext uri="{FF2B5EF4-FFF2-40B4-BE49-F238E27FC236}">
                  <a16:creationId xmlns:a16="http://schemas.microsoft.com/office/drawing/2014/main" id="{96CE0198-1B80-486C-B07D-CB85892F3A08}"/>
                </a:ext>
              </a:extLst>
            </p:cNvPr>
            <p:cNvSpPr/>
            <p:nvPr/>
          </p:nvSpPr>
          <p:spPr>
            <a:xfrm>
              <a:off x="1045921" y="1050658"/>
              <a:ext cx="713816" cy="304038"/>
            </a:xfrm>
            <a:custGeom>
              <a:avLst/>
              <a:gdLst/>
              <a:ahLst/>
              <a:cxnLst/>
              <a:rect l="0" t="0" r="0" b="0"/>
              <a:pathLst>
                <a:path w="713816" h="304038">
                  <a:moveTo>
                    <a:pt x="713816" y="304038"/>
                  </a:moveTo>
                  <a:lnTo>
                    <a:pt x="0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Shape 1331">
              <a:extLst>
                <a:ext uri="{FF2B5EF4-FFF2-40B4-BE49-F238E27FC236}">
                  <a16:creationId xmlns:a16="http://schemas.microsoft.com/office/drawing/2014/main" id="{E5816BBB-F146-4234-B68D-670AC8A4E81E}"/>
                </a:ext>
              </a:extLst>
            </p:cNvPr>
            <p:cNvSpPr/>
            <p:nvPr/>
          </p:nvSpPr>
          <p:spPr>
            <a:xfrm>
              <a:off x="1015200" y="1034631"/>
              <a:ext cx="49720" cy="40792"/>
            </a:xfrm>
            <a:custGeom>
              <a:avLst/>
              <a:gdLst/>
              <a:ahLst/>
              <a:cxnLst/>
              <a:rect l="0" t="0" r="0" b="0"/>
              <a:pathLst>
                <a:path w="49720" h="40792">
                  <a:moveTo>
                    <a:pt x="49720" y="0"/>
                  </a:moveTo>
                  <a:lnTo>
                    <a:pt x="32207" y="40792"/>
                  </a:lnTo>
                  <a:lnTo>
                    <a:pt x="0" y="2947"/>
                  </a:lnTo>
                  <a:lnTo>
                    <a:pt x="4972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859550B-C171-43E4-8FBB-6BBD1A44800A}"/>
                </a:ext>
              </a:extLst>
            </p:cNvPr>
            <p:cNvSpPr/>
            <p:nvPr/>
          </p:nvSpPr>
          <p:spPr>
            <a:xfrm>
              <a:off x="873595" y="3074541"/>
              <a:ext cx="967455" cy="13631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5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Subject ID:037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C2C6CDA-84E0-4ADD-9F98-D327F192BC3E}"/>
                </a:ext>
              </a:extLst>
            </p:cNvPr>
            <p:cNvSpPr/>
            <p:nvPr/>
          </p:nvSpPr>
          <p:spPr>
            <a:xfrm>
              <a:off x="3321215" y="6000024"/>
              <a:ext cx="967277" cy="13631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5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Subject ID:011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7500A8F-63FE-44A1-8E09-3AE989806402}"/>
                </a:ext>
              </a:extLst>
            </p:cNvPr>
            <p:cNvSpPr/>
            <p:nvPr/>
          </p:nvSpPr>
          <p:spPr>
            <a:xfrm>
              <a:off x="873595" y="6000024"/>
              <a:ext cx="967278" cy="13631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5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Subject ID:001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27" name="Shape 1334">
              <a:extLst>
                <a:ext uri="{FF2B5EF4-FFF2-40B4-BE49-F238E27FC236}">
                  <a16:creationId xmlns:a16="http://schemas.microsoft.com/office/drawing/2014/main" id="{10879785-A8E3-4B06-8CE8-76407A4530E8}"/>
                </a:ext>
              </a:extLst>
            </p:cNvPr>
            <p:cNvSpPr/>
            <p:nvPr/>
          </p:nvSpPr>
          <p:spPr>
            <a:xfrm>
              <a:off x="4115499" y="713143"/>
              <a:ext cx="147523" cy="598068"/>
            </a:xfrm>
            <a:custGeom>
              <a:avLst/>
              <a:gdLst/>
              <a:ahLst/>
              <a:cxnLst/>
              <a:rect l="0" t="0" r="0" b="0"/>
              <a:pathLst>
                <a:path w="147523" h="598068">
                  <a:moveTo>
                    <a:pt x="147523" y="0"/>
                  </a:moveTo>
                  <a:lnTo>
                    <a:pt x="0" y="598068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Shape 1335">
              <a:extLst>
                <a:ext uri="{FF2B5EF4-FFF2-40B4-BE49-F238E27FC236}">
                  <a16:creationId xmlns:a16="http://schemas.microsoft.com/office/drawing/2014/main" id="{7A1B3C03-EA37-45BD-823F-9F32B17598A1}"/>
                </a:ext>
              </a:extLst>
            </p:cNvPr>
            <p:cNvSpPr/>
            <p:nvPr/>
          </p:nvSpPr>
          <p:spPr>
            <a:xfrm>
              <a:off x="4096525" y="1295133"/>
              <a:ext cx="43256" cy="48387"/>
            </a:xfrm>
            <a:custGeom>
              <a:avLst/>
              <a:gdLst/>
              <a:ahLst/>
              <a:cxnLst/>
              <a:rect l="0" t="0" r="0" b="0"/>
              <a:pathLst>
                <a:path w="43256" h="48387">
                  <a:moveTo>
                    <a:pt x="0" y="0"/>
                  </a:moveTo>
                  <a:lnTo>
                    <a:pt x="43256" y="10605"/>
                  </a:lnTo>
                  <a:lnTo>
                    <a:pt x="11011" y="48387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9" name="Shape 1336">
              <a:extLst>
                <a:ext uri="{FF2B5EF4-FFF2-40B4-BE49-F238E27FC236}">
                  <a16:creationId xmlns:a16="http://schemas.microsoft.com/office/drawing/2014/main" id="{58724848-F6EF-4C17-8157-2FA73E69C621}"/>
                </a:ext>
              </a:extLst>
            </p:cNvPr>
            <p:cNvSpPr/>
            <p:nvPr/>
          </p:nvSpPr>
          <p:spPr>
            <a:xfrm>
              <a:off x="4128998" y="146151"/>
              <a:ext cx="535724" cy="1193622"/>
            </a:xfrm>
            <a:custGeom>
              <a:avLst/>
              <a:gdLst/>
              <a:ahLst/>
              <a:cxnLst/>
              <a:rect l="0" t="0" r="0" b="0"/>
              <a:pathLst>
                <a:path w="535724" h="1193622">
                  <a:moveTo>
                    <a:pt x="0" y="1193622"/>
                  </a:moveTo>
                  <a:lnTo>
                    <a:pt x="535724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0" name="Shape 1337">
              <a:extLst>
                <a:ext uri="{FF2B5EF4-FFF2-40B4-BE49-F238E27FC236}">
                  <a16:creationId xmlns:a16="http://schemas.microsoft.com/office/drawing/2014/main" id="{F59A22B1-9299-458C-B681-72656CB77F17}"/>
                </a:ext>
              </a:extLst>
            </p:cNvPr>
            <p:cNvSpPr/>
            <p:nvPr/>
          </p:nvSpPr>
          <p:spPr>
            <a:xfrm>
              <a:off x="4639831" y="115773"/>
              <a:ext cx="40678" cy="49555"/>
            </a:xfrm>
            <a:custGeom>
              <a:avLst/>
              <a:gdLst/>
              <a:ahLst/>
              <a:cxnLst/>
              <a:rect l="0" t="0" r="0" b="0"/>
              <a:pathLst>
                <a:path w="40678" h="49555">
                  <a:moveTo>
                    <a:pt x="38507" y="0"/>
                  </a:moveTo>
                  <a:lnTo>
                    <a:pt x="40678" y="49555"/>
                  </a:lnTo>
                  <a:lnTo>
                    <a:pt x="0" y="31458"/>
                  </a:lnTo>
                  <a:lnTo>
                    <a:pt x="38507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1" name="Shape 1338">
              <a:extLst>
                <a:ext uri="{FF2B5EF4-FFF2-40B4-BE49-F238E27FC236}">
                  <a16:creationId xmlns:a16="http://schemas.microsoft.com/office/drawing/2014/main" id="{84E730DA-A216-4091-983E-A41AFA4675BA}"/>
                </a:ext>
              </a:extLst>
            </p:cNvPr>
            <p:cNvSpPr/>
            <p:nvPr/>
          </p:nvSpPr>
          <p:spPr>
            <a:xfrm>
              <a:off x="2785174" y="115760"/>
              <a:ext cx="1839151" cy="67577"/>
            </a:xfrm>
            <a:custGeom>
              <a:avLst/>
              <a:gdLst/>
              <a:ahLst/>
              <a:cxnLst/>
              <a:rect l="0" t="0" r="0" b="0"/>
              <a:pathLst>
                <a:path w="1839151" h="67577">
                  <a:moveTo>
                    <a:pt x="1839151" y="0"/>
                  </a:moveTo>
                  <a:lnTo>
                    <a:pt x="0" y="67577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2" name="Shape 1339">
              <a:extLst>
                <a:ext uri="{FF2B5EF4-FFF2-40B4-BE49-F238E27FC236}">
                  <a16:creationId xmlns:a16="http://schemas.microsoft.com/office/drawing/2014/main" id="{36AAB18A-BE7E-42CE-83D8-D01C258B9FC9}"/>
                </a:ext>
              </a:extLst>
            </p:cNvPr>
            <p:cNvSpPr/>
            <p:nvPr/>
          </p:nvSpPr>
          <p:spPr>
            <a:xfrm>
              <a:off x="2751772" y="160756"/>
              <a:ext cx="45339" cy="44336"/>
            </a:xfrm>
            <a:custGeom>
              <a:avLst/>
              <a:gdLst/>
              <a:ahLst/>
              <a:cxnLst/>
              <a:rect l="0" t="0" r="0" b="0"/>
              <a:pathLst>
                <a:path w="45339" h="44336">
                  <a:moveTo>
                    <a:pt x="43701" y="0"/>
                  </a:moveTo>
                  <a:lnTo>
                    <a:pt x="45339" y="44336"/>
                  </a:lnTo>
                  <a:lnTo>
                    <a:pt x="0" y="23813"/>
                  </a:lnTo>
                  <a:lnTo>
                    <a:pt x="43701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3" name="Shape 1340">
              <a:extLst>
                <a:ext uri="{FF2B5EF4-FFF2-40B4-BE49-F238E27FC236}">
                  <a16:creationId xmlns:a16="http://schemas.microsoft.com/office/drawing/2014/main" id="{86E3D4DA-42E6-45CD-9050-3A688DF856BE}"/>
                </a:ext>
              </a:extLst>
            </p:cNvPr>
            <p:cNvSpPr/>
            <p:nvPr/>
          </p:nvSpPr>
          <p:spPr>
            <a:xfrm>
              <a:off x="2776830" y="220548"/>
              <a:ext cx="1164730" cy="38443"/>
            </a:xfrm>
            <a:custGeom>
              <a:avLst/>
              <a:gdLst/>
              <a:ahLst/>
              <a:cxnLst/>
              <a:rect l="0" t="0" r="0" b="0"/>
              <a:pathLst>
                <a:path w="1164730" h="38443">
                  <a:moveTo>
                    <a:pt x="0" y="0"/>
                  </a:moveTo>
                  <a:lnTo>
                    <a:pt x="1164730" y="38443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4" name="Shape 1341">
              <a:extLst>
                <a:ext uri="{FF2B5EF4-FFF2-40B4-BE49-F238E27FC236}">
                  <a16:creationId xmlns:a16="http://schemas.microsoft.com/office/drawing/2014/main" id="{CA409049-435F-4C11-8A91-93FFA26E8CBE}"/>
                </a:ext>
              </a:extLst>
            </p:cNvPr>
            <p:cNvSpPr/>
            <p:nvPr/>
          </p:nvSpPr>
          <p:spPr>
            <a:xfrm>
              <a:off x="3929672" y="236449"/>
              <a:ext cx="45276" cy="44336"/>
            </a:xfrm>
            <a:custGeom>
              <a:avLst/>
              <a:gdLst/>
              <a:ahLst/>
              <a:cxnLst/>
              <a:rect l="0" t="0" r="0" b="0"/>
              <a:pathLst>
                <a:path w="45276" h="44336">
                  <a:moveTo>
                    <a:pt x="1486" y="0"/>
                  </a:moveTo>
                  <a:lnTo>
                    <a:pt x="45276" y="23635"/>
                  </a:lnTo>
                  <a:lnTo>
                    <a:pt x="0" y="44336"/>
                  </a:lnTo>
                  <a:lnTo>
                    <a:pt x="1486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5" name="Shape 1342">
              <a:extLst>
                <a:ext uri="{FF2B5EF4-FFF2-40B4-BE49-F238E27FC236}">
                  <a16:creationId xmlns:a16="http://schemas.microsoft.com/office/drawing/2014/main" id="{7DAED654-7A6E-41F5-8548-19ED14536CAE}"/>
                </a:ext>
              </a:extLst>
            </p:cNvPr>
            <p:cNvSpPr/>
            <p:nvPr/>
          </p:nvSpPr>
          <p:spPr>
            <a:xfrm>
              <a:off x="4033787" y="277152"/>
              <a:ext cx="192405" cy="918578"/>
            </a:xfrm>
            <a:custGeom>
              <a:avLst/>
              <a:gdLst/>
              <a:ahLst/>
              <a:cxnLst/>
              <a:rect l="0" t="0" r="0" b="0"/>
              <a:pathLst>
                <a:path w="192405" h="918578">
                  <a:moveTo>
                    <a:pt x="0" y="0"/>
                  </a:moveTo>
                  <a:lnTo>
                    <a:pt x="192405" y="918578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6" name="Shape 1343">
              <a:extLst>
                <a:ext uri="{FF2B5EF4-FFF2-40B4-BE49-F238E27FC236}">
                  <a16:creationId xmlns:a16="http://schemas.microsoft.com/office/drawing/2014/main" id="{0BE56317-7633-4434-AAA1-0FD75A2FB61D}"/>
                </a:ext>
              </a:extLst>
            </p:cNvPr>
            <p:cNvSpPr/>
            <p:nvPr/>
          </p:nvSpPr>
          <p:spPr>
            <a:xfrm>
              <a:off x="4202087" y="1180351"/>
              <a:ext cx="43624" cy="47968"/>
            </a:xfrm>
            <a:custGeom>
              <a:avLst/>
              <a:gdLst/>
              <a:ahLst/>
              <a:cxnLst/>
              <a:rect l="0" t="0" r="0" b="0"/>
              <a:pathLst>
                <a:path w="43624" h="47968">
                  <a:moveTo>
                    <a:pt x="43624" y="0"/>
                  </a:moveTo>
                  <a:lnTo>
                    <a:pt x="30912" y="47968"/>
                  </a:lnTo>
                  <a:lnTo>
                    <a:pt x="0" y="9055"/>
                  </a:lnTo>
                  <a:lnTo>
                    <a:pt x="43624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7" name="Shape 1344">
              <a:extLst>
                <a:ext uri="{FF2B5EF4-FFF2-40B4-BE49-F238E27FC236}">
                  <a16:creationId xmlns:a16="http://schemas.microsoft.com/office/drawing/2014/main" id="{7840B0DC-BE8C-4DA6-8D55-ABE2A678E78B}"/>
                </a:ext>
              </a:extLst>
            </p:cNvPr>
            <p:cNvSpPr/>
            <p:nvPr/>
          </p:nvSpPr>
          <p:spPr>
            <a:xfrm>
              <a:off x="3771037" y="1210119"/>
              <a:ext cx="432270" cy="81648"/>
            </a:xfrm>
            <a:custGeom>
              <a:avLst/>
              <a:gdLst/>
              <a:ahLst/>
              <a:cxnLst/>
              <a:rect l="0" t="0" r="0" b="0"/>
              <a:pathLst>
                <a:path w="432270" h="81648">
                  <a:moveTo>
                    <a:pt x="432270" y="81648"/>
                  </a:moveTo>
                  <a:lnTo>
                    <a:pt x="0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8" name="Shape 1345">
              <a:extLst>
                <a:ext uri="{FF2B5EF4-FFF2-40B4-BE49-F238E27FC236}">
                  <a16:creationId xmlns:a16="http://schemas.microsoft.com/office/drawing/2014/main" id="{80DE2B9A-1E8F-4D8C-820D-B2E69B27ADDA}"/>
                </a:ext>
              </a:extLst>
            </p:cNvPr>
            <p:cNvSpPr/>
            <p:nvPr/>
          </p:nvSpPr>
          <p:spPr>
            <a:xfrm>
              <a:off x="3738207" y="1190383"/>
              <a:ext cx="47917" cy="43599"/>
            </a:xfrm>
            <a:custGeom>
              <a:avLst/>
              <a:gdLst/>
              <a:ahLst/>
              <a:cxnLst/>
              <a:rect l="0" t="0" r="0" b="0"/>
              <a:pathLst>
                <a:path w="47917" h="43599">
                  <a:moveTo>
                    <a:pt x="47917" y="0"/>
                  </a:moveTo>
                  <a:lnTo>
                    <a:pt x="39611" y="43599"/>
                  </a:lnTo>
                  <a:lnTo>
                    <a:pt x="0" y="13538"/>
                  </a:lnTo>
                  <a:lnTo>
                    <a:pt x="47917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EE66B08-6F3A-4B45-8237-6E2A56636FA0}"/>
                </a:ext>
              </a:extLst>
            </p:cNvPr>
            <p:cNvSpPr/>
            <p:nvPr/>
          </p:nvSpPr>
          <p:spPr>
            <a:xfrm>
              <a:off x="3321095" y="3073944"/>
              <a:ext cx="1008304" cy="13631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5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Subject ID: 175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40" name="Shape 1347">
              <a:extLst>
                <a:ext uri="{FF2B5EF4-FFF2-40B4-BE49-F238E27FC236}">
                  <a16:creationId xmlns:a16="http://schemas.microsoft.com/office/drawing/2014/main" id="{D31304CD-E0D8-44C1-8ACE-789317EF6255}"/>
                </a:ext>
              </a:extLst>
            </p:cNvPr>
            <p:cNvSpPr/>
            <p:nvPr/>
          </p:nvSpPr>
          <p:spPr>
            <a:xfrm>
              <a:off x="324447" y="3633127"/>
              <a:ext cx="199136" cy="0"/>
            </a:xfrm>
            <a:custGeom>
              <a:avLst/>
              <a:gdLst/>
              <a:ahLst/>
              <a:cxnLst/>
              <a:rect l="0" t="0" r="0" b="0"/>
              <a:pathLst>
                <a:path w="199136">
                  <a:moveTo>
                    <a:pt x="0" y="0"/>
                  </a:moveTo>
                  <a:lnTo>
                    <a:pt x="199136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1" name="Shape 1348">
              <a:extLst>
                <a:ext uri="{FF2B5EF4-FFF2-40B4-BE49-F238E27FC236}">
                  <a16:creationId xmlns:a16="http://schemas.microsoft.com/office/drawing/2014/main" id="{3C34116E-2006-4836-895A-93DB622F8AF1}"/>
                </a:ext>
              </a:extLst>
            </p:cNvPr>
            <p:cNvSpPr/>
            <p:nvPr/>
          </p:nvSpPr>
          <p:spPr>
            <a:xfrm>
              <a:off x="512445" y="3610953"/>
              <a:ext cx="44552" cy="44361"/>
            </a:xfrm>
            <a:custGeom>
              <a:avLst/>
              <a:gdLst/>
              <a:ahLst/>
              <a:cxnLst/>
              <a:rect l="0" t="0" r="0" b="0"/>
              <a:pathLst>
                <a:path w="44552" h="44361">
                  <a:moveTo>
                    <a:pt x="0" y="0"/>
                  </a:moveTo>
                  <a:lnTo>
                    <a:pt x="44552" y="22174"/>
                  </a:lnTo>
                  <a:lnTo>
                    <a:pt x="0" y="44361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2" name="Shape 1349">
              <a:extLst>
                <a:ext uri="{FF2B5EF4-FFF2-40B4-BE49-F238E27FC236}">
                  <a16:creationId xmlns:a16="http://schemas.microsoft.com/office/drawing/2014/main" id="{3FA52DE6-540E-45EE-BB18-65BF38F469C5}"/>
                </a:ext>
              </a:extLst>
            </p:cNvPr>
            <p:cNvSpPr/>
            <p:nvPr/>
          </p:nvSpPr>
          <p:spPr>
            <a:xfrm>
              <a:off x="651662" y="3633127"/>
              <a:ext cx="215176" cy="0"/>
            </a:xfrm>
            <a:custGeom>
              <a:avLst/>
              <a:gdLst/>
              <a:ahLst/>
              <a:cxnLst/>
              <a:rect l="0" t="0" r="0" b="0"/>
              <a:pathLst>
                <a:path w="215176">
                  <a:moveTo>
                    <a:pt x="0" y="0"/>
                  </a:moveTo>
                  <a:lnTo>
                    <a:pt x="215176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3" name="Shape 1350">
              <a:extLst>
                <a:ext uri="{FF2B5EF4-FFF2-40B4-BE49-F238E27FC236}">
                  <a16:creationId xmlns:a16="http://schemas.microsoft.com/office/drawing/2014/main" id="{DEBD48DA-AC38-4551-AD48-F318822CB8BC}"/>
                </a:ext>
              </a:extLst>
            </p:cNvPr>
            <p:cNvSpPr/>
            <p:nvPr/>
          </p:nvSpPr>
          <p:spPr>
            <a:xfrm>
              <a:off x="855688" y="3610953"/>
              <a:ext cx="44564" cy="44361"/>
            </a:xfrm>
            <a:custGeom>
              <a:avLst/>
              <a:gdLst/>
              <a:ahLst/>
              <a:cxnLst/>
              <a:rect l="0" t="0" r="0" b="0"/>
              <a:pathLst>
                <a:path w="44564" h="44361">
                  <a:moveTo>
                    <a:pt x="13" y="0"/>
                  </a:moveTo>
                  <a:lnTo>
                    <a:pt x="44564" y="22174"/>
                  </a:lnTo>
                  <a:lnTo>
                    <a:pt x="0" y="44361"/>
                  </a:lnTo>
                  <a:lnTo>
                    <a:pt x="13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4" name="Shape 1351">
              <a:extLst>
                <a:ext uri="{FF2B5EF4-FFF2-40B4-BE49-F238E27FC236}">
                  <a16:creationId xmlns:a16="http://schemas.microsoft.com/office/drawing/2014/main" id="{A272000D-A38E-48D0-B8D8-CEBE745A6430}"/>
                </a:ext>
              </a:extLst>
            </p:cNvPr>
            <p:cNvSpPr/>
            <p:nvPr/>
          </p:nvSpPr>
          <p:spPr>
            <a:xfrm>
              <a:off x="979119" y="3633127"/>
              <a:ext cx="86868" cy="0"/>
            </a:xfrm>
            <a:custGeom>
              <a:avLst/>
              <a:gdLst/>
              <a:ahLst/>
              <a:cxnLst/>
              <a:rect l="0" t="0" r="0" b="0"/>
              <a:pathLst>
                <a:path w="86868">
                  <a:moveTo>
                    <a:pt x="0" y="0"/>
                  </a:moveTo>
                  <a:lnTo>
                    <a:pt x="86868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5" name="Shape 1352">
              <a:extLst>
                <a:ext uri="{FF2B5EF4-FFF2-40B4-BE49-F238E27FC236}">
                  <a16:creationId xmlns:a16="http://schemas.microsoft.com/office/drawing/2014/main" id="{C7BCDB81-36DF-4793-81D9-C52F771624C7}"/>
                </a:ext>
              </a:extLst>
            </p:cNvPr>
            <p:cNvSpPr/>
            <p:nvPr/>
          </p:nvSpPr>
          <p:spPr>
            <a:xfrm>
              <a:off x="1054837" y="3610953"/>
              <a:ext cx="44552" cy="44361"/>
            </a:xfrm>
            <a:custGeom>
              <a:avLst/>
              <a:gdLst/>
              <a:ahLst/>
              <a:cxnLst/>
              <a:rect l="0" t="0" r="0" b="0"/>
              <a:pathLst>
                <a:path w="44552" h="44361">
                  <a:moveTo>
                    <a:pt x="0" y="0"/>
                  </a:moveTo>
                  <a:lnTo>
                    <a:pt x="44552" y="22174"/>
                  </a:lnTo>
                  <a:lnTo>
                    <a:pt x="0" y="44361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6" name="Shape 1353">
              <a:extLst>
                <a:ext uri="{FF2B5EF4-FFF2-40B4-BE49-F238E27FC236}">
                  <a16:creationId xmlns:a16="http://schemas.microsoft.com/office/drawing/2014/main" id="{5BCD74B9-FE59-484A-B131-A3D9C77F96F8}"/>
                </a:ext>
              </a:extLst>
            </p:cNvPr>
            <p:cNvSpPr/>
            <p:nvPr/>
          </p:nvSpPr>
          <p:spPr>
            <a:xfrm>
              <a:off x="1176084" y="3633127"/>
              <a:ext cx="239230" cy="0"/>
            </a:xfrm>
            <a:custGeom>
              <a:avLst/>
              <a:gdLst/>
              <a:ahLst/>
              <a:cxnLst/>
              <a:rect l="0" t="0" r="0" b="0"/>
              <a:pathLst>
                <a:path w="239230">
                  <a:moveTo>
                    <a:pt x="0" y="0"/>
                  </a:moveTo>
                  <a:lnTo>
                    <a:pt x="239230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7" name="Shape 1354">
              <a:extLst>
                <a:ext uri="{FF2B5EF4-FFF2-40B4-BE49-F238E27FC236}">
                  <a16:creationId xmlns:a16="http://schemas.microsoft.com/office/drawing/2014/main" id="{348E2541-E077-430C-AADE-B73E41C95BC7}"/>
                </a:ext>
              </a:extLst>
            </p:cNvPr>
            <p:cNvSpPr/>
            <p:nvPr/>
          </p:nvSpPr>
          <p:spPr>
            <a:xfrm>
              <a:off x="1404176" y="3610953"/>
              <a:ext cx="44552" cy="44361"/>
            </a:xfrm>
            <a:custGeom>
              <a:avLst/>
              <a:gdLst/>
              <a:ahLst/>
              <a:cxnLst/>
              <a:rect l="0" t="0" r="0" b="0"/>
              <a:pathLst>
                <a:path w="44552" h="44361">
                  <a:moveTo>
                    <a:pt x="0" y="0"/>
                  </a:moveTo>
                  <a:lnTo>
                    <a:pt x="44552" y="22174"/>
                  </a:lnTo>
                  <a:lnTo>
                    <a:pt x="0" y="44361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8" name="Shape 1355">
              <a:extLst>
                <a:ext uri="{FF2B5EF4-FFF2-40B4-BE49-F238E27FC236}">
                  <a16:creationId xmlns:a16="http://schemas.microsoft.com/office/drawing/2014/main" id="{45E83FFA-93D5-484C-8C3E-98D6B76D04D6}"/>
                </a:ext>
              </a:extLst>
            </p:cNvPr>
            <p:cNvSpPr/>
            <p:nvPr/>
          </p:nvSpPr>
          <p:spPr>
            <a:xfrm>
              <a:off x="1521384" y="3633127"/>
              <a:ext cx="134988" cy="0"/>
            </a:xfrm>
            <a:custGeom>
              <a:avLst/>
              <a:gdLst/>
              <a:ahLst/>
              <a:cxnLst/>
              <a:rect l="0" t="0" r="0" b="0"/>
              <a:pathLst>
                <a:path w="134988">
                  <a:moveTo>
                    <a:pt x="0" y="0"/>
                  </a:moveTo>
                  <a:lnTo>
                    <a:pt x="134988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9" name="Shape 1356">
              <a:extLst>
                <a:ext uri="{FF2B5EF4-FFF2-40B4-BE49-F238E27FC236}">
                  <a16:creationId xmlns:a16="http://schemas.microsoft.com/office/drawing/2014/main" id="{D012CC74-A0F3-4D35-8286-613FCD16833F}"/>
                </a:ext>
              </a:extLst>
            </p:cNvPr>
            <p:cNvSpPr/>
            <p:nvPr/>
          </p:nvSpPr>
          <p:spPr>
            <a:xfrm>
              <a:off x="1645234" y="3610953"/>
              <a:ext cx="44564" cy="44361"/>
            </a:xfrm>
            <a:custGeom>
              <a:avLst/>
              <a:gdLst/>
              <a:ahLst/>
              <a:cxnLst/>
              <a:rect l="0" t="0" r="0" b="0"/>
              <a:pathLst>
                <a:path w="44564" h="44361">
                  <a:moveTo>
                    <a:pt x="0" y="0"/>
                  </a:moveTo>
                  <a:lnTo>
                    <a:pt x="44564" y="22174"/>
                  </a:lnTo>
                  <a:lnTo>
                    <a:pt x="0" y="44361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0" name="Shape 1357">
              <a:extLst>
                <a:ext uri="{FF2B5EF4-FFF2-40B4-BE49-F238E27FC236}">
                  <a16:creationId xmlns:a16="http://schemas.microsoft.com/office/drawing/2014/main" id="{70D9A6DB-A852-4B1B-8866-00431E13EAFD}"/>
                </a:ext>
              </a:extLst>
            </p:cNvPr>
            <p:cNvSpPr/>
            <p:nvPr/>
          </p:nvSpPr>
          <p:spPr>
            <a:xfrm>
              <a:off x="1758480" y="3633127"/>
              <a:ext cx="143002" cy="0"/>
            </a:xfrm>
            <a:custGeom>
              <a:avLst/>
              <a:gdLst/>
              <a:ahLst/>
              <a:cxnLst/>
              <a:rect l="0" t="0" r="0" b="0"/>
              <a:pathLst>
                <a:path w="143002">
                  <a:moveTo>
                    <a:pt x="0" y="0"/>
                  </a:moveTo>
                  <a:lnTo>
                    <a:pt x="143002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1" name="Shape 1358">
              <a:extLst>
                <a:ext uri="{FF2B5EF4-FFF2-40B4-BE49-F238E27FC236}">
                  <a16:creationId xmlns:a16="http://schemas.microsoft.com/office/drawing/2014/main" id="{9E6AB4C0-EFEF-4319-BBC8-F31A28A986A5}"/>
                </a:ext>
              </a:extLst>
            </p:cNvPr>
            <p:cNvSpPr/>
            <p:nvPr/>
          </p:nvSpPr>
          <p:spPr>
            <a:xfrm>
              <a:off x="1890344" y="3610953"/>
              <a:ext cx="44552" cy="44361"/>
            </a:xfrm>
            <a:custGeom>
              <a:avLst/>
              <a:gdLst/>
              <a:ahLst/>
              <a:cxnLst/>
              <a:rect l="0" t="0" r="0" b="0"/>
              <a:pathLst>
                <a:path w="44552" h="44361">
                  <a:moveTo>
                    <a:pt x="0" y="0"/>
                  </a:moveTo>
                  <a:lnTo>
                    <a:pt x="44552" y="22174"/>
                  </a:lnTo>
                  <a:lnTo>
                    <a:pt x="0" y="44361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2" name="Shape 1359">
              <a:extLst>
                <a:ext uri="{FF2B5EF4-FFF2-40B4-BE49-F238E27FC236}">
                  <a16:creationId xmlns:a16="http://schemas.microsoft.com/office/drawing/2014/main" id="{2FE34D0A-B1B9-4EFD-8645-688E3448A35D}"/>
                </a:ext>
              </a:extLst>
            </p:cNvPr>
            <p:cNvSpPr/>
            <p:nvPr/>
          </p:nvSpPr>
          <p:spPr>
            <a:xfrm>
              <a:off x="2889009" y="3633127"/>
              <a:ext cx="215176" cy="0"/>
            </a:xfrm>
            <a:custGeom>
              <a:avLst/>
              <a:gdLst/>
              <a:ahLst/>
              <a:cxnLst/>
              <a:rect l="0" t="0" r="0" b="0"/>
              <a:pathLst>
                <a:path w="215176">
                  <a:moveTo>
                    <a:pt x="0" y="0"/>
                  </a:moveTo>
                  <a:lnTo>
                    <a:pt x="215176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3" name="Shape 1360">
              <a:extLst>
                <a:ext uri="{FF2B5EF4-FFF2-40B4-BE49-F238E27FC236}">
                  <a16:creationId xmlns:a16="http://schemas.microsoft.com/office/drawing/2014/main" id="{C43CDA76-6A69-429A-B4B7-D1807058B99E}"/>
                </a:ext>
              </a:extLst>
            </p:cNvPr>
            <p:cNvSpPr/>
            <p:nvPr/>
          </p:nvSpPr>
          <p:spPr>
            <a:xfrm>
              <a:off x="3093047" y="3610953"/>
              <a:ext cx="44552" cy="44361"/>
            </a:xfrm>
            <a:custGeom>
              <a:avLst/>
              <a:gdLst/>
              <a:ahLst/>
              <a:cxnLst/>
              <a:rect l="0" t="0" r="0" b="0"/>
              <a:pathLst>
                <a:path w="44552" h="44361">
                  <a:moveTo>
                    <a:pt x="13" y="0"/>
                  </a:moveTo>
                  <a:lnTo>
                    <a:pt x="44552" y="22174"/>
                  </a:lnTo>
                  <a:lnTo>
                    <a:pt x="0" y="44361"/>
                  </a:lnTo>
                  <a:lnTo>
                    <a:pt x="13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4" name="Shape 1361">
              <a:extLst>
                <a:ext uri="{FF2B5EF4-FFF2-40B4-BE49-F238E27FC236}">
                  <a16:creationId xmlns:a16="http://schemas.microsoft.com/office/drawing/2014/main" id="{2CE5816E-D14D-4103-8170-C10B71D445DD}"/>
                </a:ext>
              </a:extLst>
            </p:cNvPr>
            <p:cNvSpPr/>
            <p:nvPr/>
          </p:nvSpPr>
          <p:spPr>
            <a:xfrm>
              <a:off x="3208960" y="3633127"/>
              <a:ext cx="110922" cy="0"/>
            </a:xfrm>
            <a:custGeom>
              <a:avLst/>
              <a:gdLst/>
              <a:ahLst/>
              <a:cxnLst/>
              <a:rect l="0" t="0" r="0" b="0"/>
              <a:pathLst>
                <a:path w="110922">
                  <a:moveTo>
                    <a:pt x="0" y="0"/>
                  </a:moveTo>
                  <a:lnTo>
                    <a:pt x="110922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5" name="Shape 1362">
              <a:extLst>
                <a:ext uri="{FF2B5EF4-FFF2-40B4-BE49-F238E27FC236}">
                  <a16:creationId xmlns:a16="http://schemas.microsoft.com/office/drawing/2014/main" id="{B72BA1D9-468B-4169-8B48-F0FF0A2FD684}"/>
                </a:ext>
              </a:extLst>
            </p:cNvPr>
            <p:cNvSpPr/>
            <p:nvPr/>
          </p:nvSpPr>
          <p:spPr>
            <a:xfrm>
              <a:off x="3308744" y="3610953"/>
              <a:ext cx="44552" cy="44361"/>
            </a:xfrm>
            <a:custGeom>
              <a:avLst/>
              <a:gdLst/>
              <a:ahLst/>
              <a:cxnLst/>
              <a:rect l="0" t="0" r="0" b="0"/>
              <a:pathLst>
                <a:path w="44552" h="44361">
                  <a:moveTo>
                    <a:pt x="0" y="0"/>
                  </a:moveTo>
                  <a:lnTo>
                    <a:pt x="44552" y="22174"/>
                  </a:lnTo>
                  <a:lnTo>
                    <a:pt x="0" y="44361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6" name="Shape 1363">
              <a:extLst>
                <a:ext uri="{FF2B5EF4-FFF2-40B4-BE49-F238E27FC236}">
                  <a16:creationId xmlns:a16="http://schemas.microsoft.com/office/drawing/2014/main" id="{9AA67BAB-6339-476A-BD0B-CFA9024B1673}"/>
                </a:ext>
              </a:extLst>
            </p:cNvPr>
            <p:cNvSpPr/>
            <p:nvPr/>
          </p:nvSpPr>
          <p:spPr>
            <a:xfrm>
              <a:off x="3405784" y="3633127"/>
              <a:ext cx="54813" cy="0"/>
            </a:xfrm>
            <a:custGeom>
              <a:avLst/>
              <a:gdLst/>
              <a:ahLst/>
              <a:cxnLst/>
              <a:rect l="0" t="0" r="0" b="0"/>
              <a:pathLst>
                <a:path w="54813">
                  <a:moveTo>
                    <a:pt x="0" y="0"/>
                  </a:moveTo>
                  <a:lnTo>
                    <a:pt x="54813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7" name="Shape 1364">
              <a:extLst>
                <a:ext uri="{FF2B5EF4-FFF2-40B4-BE49-F238E27FC236}">
                  <a16:creationId xmlns:a16="http://schemas.microsoft.com/office/drawing/2014/main" id="{38D83C32-2C37-4940-9B1E-BB3E66E88728}"/>
                </a:ext>
              </a:extLst>
            </p:cNvPr>
            <p:cNvSpPr/>
            <p:nvPr/>
          </p:nvSpPr>
          <p:spPr>
            <a:xfrm>
              <a:off x="3449460" y="3610953"/>
              <a:ext cx="44539" cy="44361"/>
            </a:xfrm>
            <a:custGeom>
              <a:avLst/>
              <a:gdLst/>
              <a:ahLst/>
              <a:cxnLst/>
              <a:rect l="0" t="0" r="0" b="0"/>
              <a:pathLst>
                <a:path w="44539" h="44361">
                  <a:moveTo>
                    <a:pt x="0" y="0"/>
                  </a:moveTo>
                  <a:lnTo>
                    <a:pt x="44539" y="22174"/>
                  </a:lnTo>
                  <a:lnTo>
                    <a:pt x="0" y="44361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8" name="Shape 1365">
              <a:extLst>
                <a:ext uri="{FF2B5EF4-FFF2-40B4-BE49-F238E27FC236}">
                  <a16:creationId xmlns:a16="http://schemas.microsoft.com/office/drawing/2014/main" id="{15552FC2-9EC7-48F5-9C97-4E126F25AA2E}"/>
                </a:ext>
              </a:extLst>
            </p:cNvPr>
            <p:cNvSpPr/>
            <p:nvPr/>
          </p:nvSpPr>
          <p:spPr>
            <a:xfrm>
              <a:off x="3543427" y="3633127"/>
              <a:ext cx="199149" cy="0"/>
            </a:xfrm>
            <a:custGeom>
              <a:avLst/>
              <a:gdLst/>
              <a:ahLst/>
              <a:cxnLst/>
              <a:rect l="0" t="0" r="0" b="0"/>
              <a:pathLst>
                <a:path w="199149">
                  <a:moveTo>
                    <a:pt x="0" y="0"/>
                  </a:moveTo>
                  <a:lnTo>
                    <a:pt x="199149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9" name="Shape 1366">
              <a:extLst>
                <a:ext uri="{FF2B5EF4-FFF2-40B4-BE49-F238E27FC236}">
                  <a16:creationId xmlns:a16="http://schemas.microsoft.com/office/drawing/2014/main" id="{4DF9F4C3-95C4-4492-9BAC-B367448C69B2}"/>
                </a:ext>
              </a:extLst>
            </p:cNvPr>
            <p:cNvSpPr/>
            <p:nvPr/>
          </p:nvSpPr>
          <p:spPr>
            <a:xfrm>
              <a:off x="3731425" y="3610953"/>
              <a:ext cx="44564" cy="44361"/>
            </a:xfrm>
            <a:custGeom>
              <a:avLst/>
              <a:gdLst/>
              <a:ahLst/>
              <a:cxnLst/>
              <a:rect l="0" t="0" r="0" b="0"/>
              <a:pathLst>
                <a:path w="44564" h="44361">
                  <a:moveTo>
                    <a:pt x="13" y="0"/>
                  </a:moveTo>
                  <a:lnTo>
                    <a:pt x="44564" y="22174"/>
                  </a:lnTo>
                  <a:lnTo>
                    <a:pt x="0" y="44361"/>
                  </a:lnTo>
                  <a:lnTo>
                    <a:pt x="13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0" name="Shape 1367">
              <a:extLst>
                <a:ext uri="{FF2B5EF4-FFF2-40B4-BE49-F238E27FC236}">
                  <a16:creationId xmlns:a16="http://schemas.microsoft.com/office/drawing/2014/main" id="{D5427355-7B8F-478D-B070-4C49384DC9B6}"/>
                </a:ext>
              </a:extLst>
            </p:cNvPr>
            <p:cNvSpPr/>
            <p:nvPr/>
          </p:nvSpPr>
          <p:spPr>
            <a:xfrm>
              <a:off x="3837470" y="3632937"/>
              <a:ext cx="223203" cy="0"/>
            </a:xfrm>
            <a:custGeom>
              <a:avLst/>
              <a:gdLst/>
              <a:ahLst/>
              <a:cxnLst/>
              <a:rect l="0" t="0" r="0" b="0"/>
              <a:pathLst>
                <a:path w="223203">
                  <a:moveTo>
                    <a:pt x="0" y="0"/>
                  </a:moveTo>
                  <a:lnTo>
                    <a:pt x="223203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1" name="Shape 1368">
              <a:extLst>
                <a:ext uri="{FF2B5EF4-FFF2-40B4-BE49-F238E27FC236}">
                  <a16:creationId xmlns:a16="http://schemas.microsoft.com/office/drawing/2014/main" id="{3D632BEE-BC94-44A2-964C-B0C8809530A8}"/>
                </a:ext>
              </a:extLst>
            </p:cNvPr>
            <p:cNvSpPr/>
            <p:nvPr/>
          </p:nvSpPr>
          <p:spPr>
            <a:xfrm>
              <a:off x="4049535" y="3610749"/>
              <a:ext cx="44552" cy="44374"/>
            </a:xfrm>
            <a:custGeom>
              <a:avLst/>
              <a:gdLst/>
              <a:ahLst/>
              <a:cxnLst/>
              <a:rect l="0" t="0" r="0" b="0"/>
              <a:pathLst>
                <a:path w="44552" h="44374">
                  <a:moveTo>
                    <a:pt x="0" y="0"/>
                  </a:moveTo>
                  <a:lnTo>
                    <a:pt x="44552" y="22187"/>
                  </a:lnTo>
                  <a:lnTo>
                    <a:pt x="0" y="44374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2" name="Shape 1369">
              <a:extLst>
                <a:ext uri="{FF2B5EF4-FFF2-40B4-BE49-F238E27FC236}">
                  <a16:creationId xmlns:a16="http://schemas.microsoft.com/office/drawing/2014/main" id="{38190A96-08A3-4554-A3D1-2612634FEC80}"/>
                </a:ext>
              </a:extLst>
            </p:cNvPr>
            <p:cNvSpPr/>
            <p:nvPr/>
          </p:nvSpPr>
          <p:spPr>
            <a:xfrm>
              <a:off x="4176700" y="3633127"/>
              <a:ext cx="126974" cy="0"/>
            </a:xfrm>
            <a:custGeom>
              <a:avLst/>
              <a:gdLst/>
              <a:ahLst/>
              <a:cxnLst/>
              <a:rect l="0" t="0" r="0" b="0"/>
              <a:pathLst>
                <a:path w="126974">
                  <a:moveTo>
                    <a:pt x="0" y="0"/>
                  </a:moveTo>
                  <a:lnTo>
                    <a:pt x="126974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3" name="Shape 1370">
              <a:extLst>
                <a:ext uri="{FF2B5EF4-FFF2-40B4-BE49-F238E27FC236}">
                  <a16:creationId xmlns:a16="http://schemas.microsoft.com/office/drawing/2014/main" id="{B07F0469-9005-46D0-B489-761AEF494661}"/>
                </a:ext>
              </a:extLst>
            </p:cNvPr>
            <p:cNvSpPr/>
            <p:nvPr/>
          </p:nvSpPr>
          <p:spPr>
            <a:xfrm>
              <a:off x="4292524" y="3610953"/>
              <a:ext cx="44564" cy="44361"/>
            </a:xfrm>
            <a:custGeom>
              <a:avLst/>
              <a:gdLst/>
              <a:ahLst/>
              <a:cxnLst/>
              <a:rect l="0" t="0" r="0" b="0"/>
              <a:pathLst>
                <a:path w="44564" h="44361">
                  <a:moveTo>
                    <a:pt x="13" y="0"/>
                  </a:moveTo>
                  <a:lnTo>
                    <a:pt x="44564" y="22174"/>
                  </a:lnTo>
                  <a:lnTo>
                    <a:pt x="0" y="44361"/>
                  </a:lnTo>
                  <a:lnTo>
                    <a:pt x="13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4" name="Shape 1371">
              <a:extLst>
                <a:ext uri="{FF2B5EF4-FFF2-40B4-BE49-F238E27FC236}">
                  <a16:creationId xmlns:a16="http://schemas.microsoft.com/office/drawing/2014/main" id="{F36B00FE-237C-4A22-BF0B-744D487A1EC1}"/>
                </a:ext>
              </a:extLst>
            </p:cNvPr>
            <p:cNvSpPr/>
            <p:nvPr/>
          </p:nvSpPr>
          <p:spPr>
            <a:xfrm>
              <a:off x="4380903" y="3630752"/>
              <a:ext cx="46787" cy="0"/>
            </a:xfrm>
            <a:custGeom>
              <a:avLst/>
              <a:gdLst/>
              <a:ahLst/>
              <a:cxnLst/>
              <a:rect l="0" t="0" r="0" b="0"/>
              <a:pathLst>
                <a:path w="46787">
                  <a:moveTo>
                    <a:pt x="0" y="0"/>
                  </a:moveTo>
                  <a:lnTo>
                    <a:pt x="46787" y="0"/>
                  </a:lnTo>
                </a:path>
              </a:pathLst>
            </a:custGeom>
            <a:ln w="11087" cap="flat">
              <a:round/>
            </a:ln>
          </p:spPr>
          <p:style>
            <a:lnRef idx="1">
              <a:srgbClr val="FFFF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5" name="Shape 1372">
              <a:extLst>
                <a:ext uri="{FF2B5EF4-FFF2-40B4-BE49-F238E27FC236}">
                  <a16:creationId xmlns:a16="http://schemas.microsoft.com/office/drawing/2014/main" id="{2F202B3D-F7CD-4A41-8FAF-AC774D262782}"/>
                </a:ext>
              </a:extLst>
            </p:cNvPr>
            <p:cNvSpPr/>
            <p:nvPr/>
          </p:nvSpPr>
          <p:spPr>
            <a:xfrm>
              <a:off x="4416552" y="3608566"/>
              <a:ext cx="44552" cy="44361"/>
            </a:xfrm>
            <a:custGeom>
              <a:avLst/>
              <a:gdLst/>
              <a:ahLst/>
              <a:cxnLst/>
              <a:rect l="0" t="0" r="0" b="0"/>
              <a:pathLst>
                <a:path w="44552" h="44361">
                  <a:moveTo>
                    <a:pt x="0" y="0"/>
                  </a:moveTo>
                  <a:lnTo>
                    <a:pt x="44552" y="22187"/>
                  </a:lnTo>
                  <a:lnTo>
                    <a:pt x="0" y="44361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F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D1EEB8BC-0DB6-4E16-98A6-65EFD0B68D69}"/>
              </a:ext>
            </a:extLst>
          </p:cNvPr>
          <p:cNvGrpSpPr/>
          <p:nvPr/>
        </p:nvGrpSpPr>
        <p:grpSpPr>
          <a:xfrm>
            <a:off x="-47746" y="3147927"/>
            <a:ext cx="5545701" cy="3583493"/>
            <a:chOff x="0" y="0"/>
            <a:chExt cx="5231909" cy="3344786"/>
          </a:xfrm>
        </p:grpSpPr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99FF91C7-D2ED-415E-B8B5-D8B9AD7093A0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133441" y="209996"/>
              <a:ext cx="4911547" cy="2936138"/>
            </a:xfrm>
            <a:prstGeom prst="rect">
              <a:avLst/>
            </a:prstGeom>
          </p:spPr>
        </p:pic>
        <p:sp>
          <p:nvSpPr>
            <p:cNvPr id="68" name="Shape 1573">
              <a:extLst>
                <a:ext uri="{FF2B5EF4-FFF2-40B4-BE49-F238E27FC236}">
                  <a16:creationId xmlns:a16="http://schemas.microsoft.com/office/drawing/2014/main" id="{F2F198F4-DA8D-4B43-AEB7-53B71A55996C}"/>
                </a:ext>
              </a:extLst>
            </p:cNvPr>
            <p:cNvSpPr/>
            <p:nvPr/>
          </p:nvSpPr>
          <p:spPr>
            <a:xfrm>
              <a:off x="2544713" y="277013"/>
              <a:ext cx="1526324" cy="604202"/>
            </a:xfrm>
            <a:custGeom>
              <a:avLst/>
              <a:gdLst/>
              <a:ahLst/>
              <a:cxnLst/>
              <a:rect l="0" t="0" r="0" b="0"/>
              <a:pathLst>
                <a:path w="1526324" h="604202">
                  <a:moveTo>
                    <a:pt x="0" y="0"/>
                  </a:moveTo>
                  <a:lnTo>
                    <a:pt x="1526324" y="604202"/>
                  </a:lnTo>
                </a:path>
              </a:pathLst>
            </a:custGeom>
            <a:ln w="12395" cap="flat">
              <a:custDash>
                <a:ds d="390400" sp="292800"/>
              </a:custDash>
              <a:round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9" name="Shape 1574">
              <a:extLst>
                <a:ext uri="{FF2B5EF4-FFF2-40B4-BE49-F238E27FC236}">
                  <a16:creationId xmlns:a16="http://schemas.microsoft.com/office/drawing/2014/main" id="{BA5372F8-F9DB-4F1E-8986-5CC2B53EBA65}"/>
                </a:ext>
              </a:extLst>
            </p:cNvPr>
            <p:cNvSpPr/>
            <p:nvPr/>
          </p:nvSpPr>
          <p:spPr>
            <a:xfrm>
              <a:off x="2536293" y="881216"/>
              <a:ext cx="1534744" cy="603707"/>
            </a:xfrm>
            <a:custGeom>
              <a:avLst/>
              <a:gdLst/>
              <a:ahLst/>
              <a:cxnLst/>
              <a:rect l="0" t="0" r="0" b="0"/>
              <a:pathLst>
                <a:path w="1534744" h="603707">
                  <a:moveTo>
                    <a:pt x="1534744" y="0"/>
                  </a:moveTo>
                  <a:lnTo>
                    <a:pt x="0" y="603707"/>
                  </a:lnTo>
                </a:path>
              </a:pathLst>
            </a:custGeom>
            <a:ln w="12395" cap="flat">
              <a:custDash>
                <a:ds d="390400" sp="292800"/>
              </a:custDash>
              <a:round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0" name="Shape 50186">
              <a:extLst>
                <a:ext uri="{FF2B5EF4-FFF2-40B4-BE49-F238E27FC236}">
                  <a16:creationId xmlns:a16="http://schemas.microsoft.com/office/drawing/2014/main" id="{58C6B72A-2666-4A62-9EE6-179EC2F61E7E}"/>
                </a:ext>
              </a:extLst>
            </p:cNvPr>
            <p:cNvSpPr/>
            <p:nvPr/>
          </p:nvSpPr>
          <p:spPr>
            <a:xfrm>
              <a:off x="1856107" y="360542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1" name="Shape 50187">
              <a:extLst>
                <a:ext uri="{FF2B5EF4-FFF2-40B4-BE49-F238E27FC236}">
                  <a16:creationId xmlns:a16="http://schemas.microsoft.com/office/drawing/2014/main" id="{F028F9C1-2AB5-48E8-A4E7-C2202B224750}"/>
                </a:ext>
              </a:extLst>
            </p:cNvPr>
            <p:cNvSpPr/>
            <p:nvPr/>
          </p:nvSpPr>
          <p:spPr>
            <a:xfrm>
              <a:off x="1769353" y="360542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2" name="Shape 50188">
              <a:extLst>
                <a:ext uri="{FF2B5EF4-FFF2-40B4-BE49-F238E27FC236}">
                  <a16:creationId xmlns:a16="http://schemas.microsoft.com/office/drawing/2014/main" id="{CC3EDFED-874C-41C7-90CE-B0D0042A7CA0}"/>
                </a:ext>
              </a:extLst>
            </p:cNvPr>
            <p:cNvSpPr/>
            <p:nvPr/>
          </p:nvSpPr>
          <p:spPr>
            <a:xfrm>
              <a:off x="1682587" y="360542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3" name="Shape 50189">
              <a:extLst>
                <a:ext uri="{FF2B5EF4-FFF2-40B4-BE49-F238E27FC236}">
                  <a16:creationId xmlns:a16="http://schemas.microsoft.com/office/drawing/2014/main" id="{72FB05B4-AE6C-4E8F-8EB2-003817F209D8}"/>
                </a:ext>
              </a:extLst>
            </p:cNvPr>
            <p:cNvSpPr/>
            <p:nvPr/>
          </p:nvSpPr>
          <p:spPr>
            <a:xfrm>
              <a:off x="1595833" y="360542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4" name="Shape 50190">
              <a:extLst>
                <a:ext uri="{FF2B5EF4-FFF2-40B4-BE49-F238E27FC236}">
                  <a16:creationId xmlns:a16="http://schemas.microsoft.com/office/drawing/2014/main" id="{E6ABFE66-7E78-4803-9991-8DC650DE5FDF}"/>
                </a:ext>
              </a:extLst>
            </p:cNvPr>
            <p:cNvSpPr/>
            <p:nvPr/>
          </p:nvSpPr>
          <p:spPr>
            <a:xfrm>
              <a:off x="1509066" y="360542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5" name="Shape 50191">
              <a:extLst>
                <a:ext uri="{FF2B5EF4-FFF2-40B4-BE49-F238E27FC236}">
                  <a16:creationId xmlns:a16="http://schemas.microsoft.com/office/drawing/2014/main" id="{4B55AAF5-CD8D-47EB-943B-3504D362BA2B}"/>
                </a:ext>
              </a:extLst>
            </p:cNvPr>
            <p:cNvSpPr/>
            <p:nvPr/>
          </p:nvSpPr>
          <p:spPr>
            <a:xfrm>
              <a:off x="1422313" y="360542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6" name="Shape 50192">
              <a:extLst>
                <a:ext uri="{FF2B5EF4-FFF2-40B4-BE49-F238E27FC236}">
                  <a16:creationId xmlns:a16="http://schemas.microsoft.com/office/drawing/2014/main" id="{1A39D879-60CD-43FD-A7FF-0ADD08B6ADA3}"/>
                </a:ext>
              </a:extLst>
            </p:cNvPr>
            <p:cNvSpPr/>
            <p:nvPr/>
          </p:nvSpPr>
          <p:spPr>
            <a:xfrm>
              <a:off x="1335559" y="360542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7" name="Shape 50193">
              <a:extLst>
                <a:ext uri="{FF2B5EF4-FFF2-40B4-BE49-F238E27FC236}">
                  <a16:creationId xmlns:a16="http://schemas.microsoft.com/office/drawing/2014/main" id="{FF013BB7-105C-452A-A88B-24A448418982}"/>
                </a:ext>
              </a:extLst>
            </p:cNvPr>
            <p:cNvSpPr/>
            <p:nvPr/>
          </p:nvSpPr>
          <p:spPr>
            <a:xfrm>
              <a:off x="1248805" y="360542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8" name="Shape 50194">
              <a:extLst>
                <a:ext uri="{FF2B5EF4-FFF2-40B4-BE49-F238E27FC236}">
                  <a16:creationId xmlns:a16="http://schemas.microsoft.com/office/drawing/2014/main" id="{97262681-38E2-43A0-B2A7-8EAA94BBAE84}"/>
                </a:ext>
              </a:extLst>
            </p:cNvPr>
            <p:cNvSpPr/>
            <p:nvPr/>
          </p:nvSpPr>
          <p:spPr>
            <a:xfrm>
              <a:off x="1162052" y="360542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9" name="Shape 50195">
              <a:extLst>
                <a:ext uri="{FF2B5EF4-FFF2-40B4-BE49-F238E27FC236}">
                  <a16:creationId xmlns:a16="http://schemas.microsoft.com/office/drawing/2014/main" id="{856730B3-BDE2-45AD-8FEE-9AFCDDBD5054}"/>
                </a:ext>
              </a:extLst>
            </p:cNvPr>
            <p:cNvSpPr/>
            <p:nvPr/>
          </p:nvSpPr>
          <p:spPr>
            <a:xfrm>
              <a:off x="1075298" y="360542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0" name="Shape 50196">
              <a:extLst>
                <a:ext uri="{FF2B5EF4-FFF2-40B4-BE49-F238E27FC236}">
                  <a16:creationId xmlns:a16="http://schemas.microsoft.com/office/drawing/2014/main" id="{D6AB7DA8-EA93-4C82-9995-F2D6007229F2}"/>
                </a:ext>
              </a:extLst>
            </p:cNvPr>
            <p:cNvSpPr/>
            <p:nvPr/>
          </p:nvSpPr>
          <p:spPr>
            <a:xfrm>
              <a:off x="988531" y="360542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1" name="Shape 50197">
              <a:extLst>
                <a:ext uri="{FF2B5EF4-FFF2-40B4-BE49-F238E27FC236}">
                  <a16:creationId xmlns:a16="http://schemas.microsoft.com/office/drawing/2014/main" id="{D7572154-D2BB-4A55-9D90-3F4D253C1655}"/>
                </a:ext>
              </a:extLst>
            </p:cNvPr>
            <p:cNvSpPr/>
            <p:nvPr/>
          </p:nvSpPr>
          <p:spPr>
            <a:xfrm>
              <a:off x="901778" y="360542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2" name="Shape 50198">
              <a:extLst>
                <a:ext uri="{FF2B5EF4-FFF2-40B4-BE49-F238E27FC236}">
                  <a16:creationId xmlns:a16="http://schemas.microsoft.com/office/drawing/2014/main" id="{997C894A-734E-4D58-80D3-92F250D267CC}"/>
                </a:ext>
              </a:extLst>
            </p:cNvPr>
            <p:cNvSpPr/>
            <p:nvPr/>
          </p:nvSpPr>
          <p:spPr>
            <a:xfrm>
              <a:off x="815024" y="360542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3" name="Shape 50199">
              <a:extLst>
                <a:ext uri="{FF2B5EF4-FFF2-40B4-BE49-F238E27FC236}">
                  <a16:creationId xmlns:a16="http://schemas.microsoft.com/office/drawing/2014/main" id="{ED3C6BD1-B4F3-4137-BB29-5E3D7CA5DA9B}"/>
                </a:ext>
              </a:extLst>
            </p:cNvPr>
            <p:cNvSpPr/>
            <p:nvPr/>
          </p:nvSpPr>
          <p:spPr>
            <a:xfrm>
              <a:off x="728270" y="360542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4" name="Shape 50200">
              <a:extLst>
                <a:ext uri="{FF2B5EF4-FFF2-40B4-BE49-F238E27FC236}">
                  <a16:creationId xmlns:a16="http://schemas.microsoft.com/office/drawing/2014/main" id="{5354D1EE-524A-4873-821E-7F464738154A}"/>
                </a:ext>
              </a:extLst>
            </p:cNvPr>
            <p:cNvSpPr/>
            <p:nvPr/>
          </p:nvSpPr>
          <p:spPr>
            <a:xfrm>
              <a:off x="641504" y="360542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5" name="Shape 1590">
              <a:extLst>
                <a:ext uri="{FF2B5EF4-FFF2-40B4-BE49-F238E27FC236}">
                  <a16:creationId xmlns:a16="http://schemas.microsoft.com/office/drawing/2014/main" id="{EB71E89E-BB98-4773-B18C-D9AC70505892}"/>
                </a:ext>
              </a:extLst>
            </p:cNvPr>
            <p:cNvSpPr/>
            <p:nvPr/>
          </p:nvSpPr>
          <p:spPr>
            <a:xfrm>
              <a:off x="1914730" y="329566"/>
              <a:ext cx="74358" cy="74359"/>
            </a:xfrm>
            <a:custGeom>
              <a:avLst/>
              <a:gdLst/>
              <a:ahLst/>
              <a:cxnLst/>
              <a:rect l="0" t="0" r="0" b="0"/>
              <a:pathLst>
                <a:path w="74358" h="74359">
                  <a:moveTo>
                    <a:pt x="0" y="0"/>
                  </a:moveTo>
                  <a:lnTo>
                    <a:pt x="74358" y="37173"/>
                  </a:lnTo>
                  <a:lnTo>
                    <a:pt x="0" y="74359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6" name="Shape 1591">
              <a:extLst>
                <a:ext uri="{FF2B5EF4-FFF2-40B4-BE49-F238E27FC236}">
                  <a16:creationId xmlns:a16="http://schemas.microsoft.com/office/drawing/2014/main" id="{81CF7840-C7C7-4EE4-93BA-7FB5A2EFFEEB}"/>
                </a:ext>
              </a:extLst>
            </p:cNvPr>
            <p:cNvSpPr/>
            <p:nvPr/>
          </p:nvSpPr>
          <p:spPr>
            <a:xfrm>
              <a:off x="492774" y="329566"/>
              <a:ext cx="111544" cy="74359"/>
            </a:xfrm>
            <a:custGeom>
              <a:avLst/>
              <a:gdLst/>
              <a:ahLst/>
              <a:cxnLst/>
              <a:rect l="0" t="0" r="0" b="0"/>
              <a:pathLst>
                <a:path w="111544" h="74359">
                  <a:moveTo>
                    <a:pt x="74371" y="0"/>
                  </a:moveTo>
                  <a:lnTo>
                    <a:pt x="74371" y="30975"/>
                  </a:lnTo>
                  <a:lnTo>
                    <a:pt x="111544" y="30975"/>
                  </a:lnTo>
                  <a:lnTo>
                    <a:pt x="111544" y="43371"/>
                  </a:lnTo>
                  <a:lnTo>
                    <a:pt x="74371" y="43371"/>
                  </a:lnTo>
                  <a:lnTo>
                    <a:pt x="74371" y="74359"/>
                  </a:lnTo>
                  <a:lnTo>
                    <a:pt x="0" y="37173"/>
                  </a:lnTo>
                  <a:lnTo>
                    <a:pt x="74371" y="0"/>
                  </a:lnTo>
                  <a:close/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7" name="Shape 50201">
              <a:extLst>
                <a:ext uri="{FF2B5EF4-FFF2-40B4-BE49-F238E27FC236}">
                  <a16:creationId xmlns:a16="http://schemas.microsoft.com/office/drawing/2014/main" id="{34AF1144-3DCB-4546-A502-B713D559E240}"/>
                </a:ext>
              </a:extLst>
            </p:cNvPr>
            <p:cNvSpPr/>
            <p:nvPr/>
          </p:nvSpPr>
          <p:spPr>
            <a:xfrm>
              <a:off x="3880652" y="135485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8" name="Shape 50202">
              <a:extLst>
                <a:ext uri="{FF2B5EF4-FFF2-40B4-BE49-F238E27FC236}">
                  <a16:creationId xmlns:a16="http://schemas.microsoft.com/office/drawing/2014/main" id="{4E4DC17C-D2AC-435E-89EA-8A6092830FEE}"/>
                </a:ext>
              </a:extLst>
            </p:cNvPr>
            <p:cNvSpPr/>
            <p:nvPr/>
          </p:nvSpPr>
          <p:spPr>
            <a:xfrm>
              <a:off x="3793898" y="135485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9" name="Shape 50203">
              <a:extLst>
                <a:ext uri="{FF2B5EF4-FFF2-40B4-BE49-F238E27FC236}">
                  <a16:creationId xmlns:a16="http://schemas.microsoft.com/office/drawing/2014/main" id="{3ED3901A-588D-4D64-9AF5-72C190C7FACC}"/>
                </a:ext>
              </a:extLst>
            </p:cNvPr>
            <p:cNvSpPr/>
            <p:nvPr/>
          </p:nvSpPr>
          <p:spPr>
            <a:xfrm>
              <a:off x="3707144" y="135485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0" name="Shape 50204">
              <a:extLst>
                <a:ext uri="{FF2B5EF4-FFF2-40B4-BE49-F238E27FC236}">
                  <a16:creationId xmlns:a16="http://schemas.microsoft.com/office/drawing/2014/main" id="{0B02BCE6-DE80-45A6-9F5C-63A626237F0C}"/>
                </a:ext>
              </a:extLst>
            </p:cNvPr>
            <p:cNvSpPr/>
            <p:nvPr/>
          </p:nvSpPr>
          <p:spPr>
            <a:xfrm>
              <a:off x="3620378" y="135485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1" name="Shape 50205">
              <a:extLst>
                <a:ext uri="{FF2B5EF4-FFF2-40B4-BE49-F238E27FC236}">
                  <a16:creationId xmlns:a16="http://schemas.microsoft.com/office/drawing/2014/main" id="{1F29351A-BCA0-4515-A755-CDEE14171E49}"/>
                </a:ext>
              </a:extLst>
            </p:cNvPr>
            <p:cNvSpPr/>
            <p:nvPr/>
          </p:nvSpPr>
          <p:spPr>
            <a:xfrm>
              <a:off x="3533624" y="135485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2" name="Shape 50206">
              <a:extLst>
                <a:ext uri="{FF2B5EF4-FFF2-40B4-BE49-F238E27FC236}">
                  <a16:creationId xmlns:a16="http://schemas.microsoft.com/office/drawing/2014/main" id="{D37DF708-E2CF-42BF-9EB9-51F77828BE0F}"/>
                </a:ext>
              </a:extLst>
            </p:cNvPr>
            <p:cNvSpPr/>
            <p:nvPr/>
          </p:nvSpPr>
          <p:spPr>
            <a:xfrm>
              <a:off x="3446870" y="135485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3" name="Shape 50207">
              <a:extLst>
                <a:ext uri="{FF2B5EF4-FFF2-40B4-BE49-F238E27FC236}">
                  <a16:creationId xmlns:a16="http://schemas.microsoft.com/office/drawing/2014/main" id="{275C8120-CEBF-49C1-B5B8-849CFA2979F8}"/>
                </a:ext>
              </a:extLst>
            </p:cNvPr>
            <p:cNvSpPr/>
            <p:nvPr/>
          </p:nvSpPr>
          <p:spPr>
            <a:xfrm>
              <a:off x="3360104" y="135485"/>
              <a:ext cx="49594" cy="12395"/>
            </a:xfrm>
            <a:custGeom>
              <a:avLst/>
              <a:gdLst/>
              <a:ahLst/>
              <a:cxnLst/>
              <a:rect l="0" t="0" r="0" b="0"/>
              <a:pathLst>
                <a:path w="49594" h="12395">
                  <a:moveTo>
                    <a:pt x="0" y="0"/>
                  </a:moveTo>
                  <a:lnTo>
                    <a:pt x="49594" y="0"/>
                  </a:lnTo>
                  <a:lnTo>
                    <a:pt x="49594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4" name="Shape 50208">
              <a:extLst>
                <a:ext uri="{FF2B5EF4-FFF2-40B4-BE49-F238E27FC236}">
                  <a16:creationId xmlns:a16="http://schemas.microsoft.com/office/drawing/2014/main" id="{FBDD31E7-5D34-4785-A4DB-613547FCD1D9}"/>
                </a:ext>
              </a:extLst>
            </p:cNvPr>
            <p:cNvSpPr/>
            <p:nvPr/>
          </p:nvSpPr>
          <p:spPr>
            <a:xfrm>
              <a:off x="3273350" y="135485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5" name="Shape 50209">
              <a:extLst>
                <a:ext uri="{FF2B5EF4-FFF2-40B4-BE49-F238E27FC236}">
                  <a16:creationId xmlns:a16="http://schemas.microsoft.com/office/drawing/2014/main" id="{30B49C3D-90E7-4DDD-B0D9-FDC66B13F335}"/>
                </a:ext>
              </a:extLst>
            </p:cNvPr>
            <p:cNvSpPr/>
            <p:nvPr/>
          </p:nvSpPr>
          <p:spPr>
            <a:xfrm>
              <a:off x="3186597" y="135485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6" name="Shape 50210">
              <a:extLst>
                <a:ext uri="{FF2B5EF4-FFF2-40B4-BE49-F238E27FC236}">
                  <a16:creationId xmlns:a16="http://schemas.microsoft.com/office/drawing/2014/main" id="{8C0CC607-46A1-418E-8E66-602C73A970F9}"/>
                </a:ext>
              </a:extLst>
            </p:cNvPr>
            <p:cNvSpPr/>
            <p:nvPr/>
          </p:nvSpPr>
          <p:spPr>
            <a:xfrm>
              <a:off x="3099830" y="135485"/>
              <a:ext cx="49593" cy="12395"/>
            </a:xfrm>
            <a:custGeom>
              <a:avLst/>
              <a:gdLst/>
              <a:ahLst/>
              <a:cxnLst/>
              <a:rect l="0" t="0" r="0" b="0"/>
              <a:pathLst>
                <a:path w="49593" h="12395">
                  <a:moveTo>
                    <a:pt x="0" y="0"/>
                  </a:moveTo>
                  <a:lnTo>
                    <a:pt x="49593" y="0"/>
                  </a:lnTo>
                  <a:lnTo>
                    <a:pt x="49593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7" name="Shape 50211">
              <a:extLst>
                <a:ext uri="{FF2B5EF4-FFF2-40B4-BE49-F238E27FC236}">
                  <a16:creationId xmlns:a16="http://schemas.microsoft.com/office/drawing/2014/main" id="{5FDB4ED0-407E-4A37-911A-14EB3DE3698B}"/>
                </a:ext>
              </a:extLst>
            </p:cNvPr>
            <p:cNvSpPr/>
            <p:nvPr/>
          </p:nvSpPr>
          <p:spPr>
            <a:xfrm>
              <a:off x="3013076" y="135485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8" name="Shape 50212">
              <a:extLst>
                <a:ext uri="{FF2B5EF4-FFF2-40B4-BE49-F238E27FC236}">
                  <a16:creationId xmlns:a16="http://schemas.microsoft.com/office/drawing/2014/main" id="{F9169E8E-E4F5-4028-8C82-93CA93BB26A9}"/>
                </a:ext>
              </a:extLst>
            </p:cNvPr>
            <p:cNvSpPr/>
            <p:nvPr/>
          </p:nvSpPr>
          <p:spPr>
            <a:xfrm>
              <a:off x="2926323" y="135485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9" name="Shape 50213">
              <a:extLst>
                <a:ext uri="{FF2B5EF4-FFF2-40B4-BE49-F238E27FC236}">
                  <a16:creationId xmlns:a16="http://schemas.microsoft.com/office/drawing/2014/main" id="{1332A3AA-7E04-4E8B-8D55-5BBE4BE3DA7C}"/>
                </a:ext>
              </a:extLst>
            </p:cNvPr>
            <p:cNvSpPr/>
            <p:nvPr/>
          </p:nvSpPr>
          <p:spPr>
            <a:xfrm>
              <a:off x="2839569" y="135485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0" name="Shape 50214">
              <a:extLst>
                <a:ext uri="{FF2B5EF4-FFF2-40B4-BE49-F238E27FC236}">
                  <a16:creationId xmlns:a16="http://schemas.microsoft.com/office/drawing/2014/main" id="{411BF980-7D81-4088-8F63-2B11FE016D2C}"/>
                </a:ext>
              </a:extLst>
            </p:cNvPr>
            <p:cNvSpPr/>
            <p:nvPr/>
          </p:nvSpPr>
          <p:spPr>
            <a:xfrm>
              <a:off x="2752802" y="135485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1" name="Shape 50215">
              <a:extLst>
                <a:ext uri="{FF2B5EF4-FFF2-40B4-BE49-F238E27FC236}">
                  <a16:creationId xmlns:a16="http://schemas.microsoft.com/office/drawing/2014/main" id="{0DCC7862-CB0B-405E-958F-EF09814A7709}"/>
                </a:ext>
              </a:extLst>
            </p:cNvPr>
            <p:cNvSpPr/>
            <p:nvPr/>
          </p:nvSpPr>
          <p:spPr>
            <a:xfrm>
              <a:off x="2666049" y="135485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2" name="Shape 1607">
              <a:extLst>
                <a:ext uri="{FF2B5EF4-FFF2-40B4-BE49-F238E27FC236}">
                  <a16:creationId xmlns:a16="http://schemas.microsoft.com/office/drawing/2014/main" id="{20B4F8A7-E8E4-4FA7-95ED-1F2F2E07FE9D}"/>
                </a:ext>
              </a:extLst>
            </p:cNvPr>
            <p:cNvSpPr/>
            <p:nvPr/>
          </p:nvSpPr>
          <p:spPr>
            <a:xfrm>
              <a:off x="3967405" y="104497"/>
              <a:ext cx="103619" cy="74359"/>
            </a:xfrm>
            <a:custGeom>
              <a:avLst/>
              <a:gdLst/>
              <a:ahLst/>
              <a:cxnLst/>
              <a:rect l="0" t="0" r="0" b="0"/>
              <a:pathLst>
                <a:path w="103619" h="74359">
                  <a:moveTo>
                    <a:pt x="29248" y="0"/>
                  </a:moveTo>
                  <a:lnTo>
                    <a:pt x="103619" y="37186"/>
                  </a:lnTo>
                  <a:lnTo>
                    <a:pt x="29248" y="74359"/>
                  </a:lnTo>
                  <a:lnTo>
                    <a:pt x="29248" y="43383"/>
                  </a:lnTo>
                  <a:lnTo>
                    <a:pt x="0" y="43383"/>
                  </a:lnTo>
                  <a:lnTo>
                    <a:pt x="0" y="30988"/>
                  </a:lnTo>
                  <a:lnTo>
                    <a:pt x="29248" y="30988"/>
                  </a:lnTo>
                  <a:lnTo>
                    <a:pt x="29248" y="0"/>
                  </a:lnTo>
                  <a:close/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3" name="Shape 1608">
              <a:extLst>
                <a:ext uri="{FF2B5EF4-FFF2-40B4-BE49-F238E27FC236}">
                  <a16:creationId xmlns:a16="http://schemas.microsoft.com/office/drawing/2014/main" id="{411EFEB5-84C6-4494-A87B-F910E520A444}"/>
                </a:ext>
              </a:extLst>
            </p:cNvPr>
            <p:cNvSpPr/>
            <p:nvPr/>
          </p:nvSpPr>
          <p:spPr>
            <a:xfrm>
              <a:off x="2517319" y="104497"/>
              <a:ext cx="111544" cy="74359"/>
            </a:xfrm>
            <a:custGeom>
              <a:avLst/>
              <a:gdLst/>
              <a:ahLst/>
              <a:cxnLst/>
              <a:rect l="0" t="0" r="0" b="0"/>
              <a:pathLst>
                <a:path w="111544" h="74359">
                  <a:moveTo>
                    <a:pt x="74359" y="0"/>
                  </a:moveTo>
                  <a:lnTo>
                    <a:pt x="74359" y="30988"/>
                  </a:lnTo>
                  <a:lnTo>
                    <a:pt x="111544" y="30988"/>
                  </a:lnTo>
                  <a:lnTo>
                    <a:pt x="111544" y="43383"/>
                  </a:lnTo>
                  <a:lnTo>
                    <a:pt x="74359" y="43383"/>
                  </a:lnTo>
                  <a:lnTo>
                    <a:pt x="74359" y="74359"/>
                  </a:lnTo>
                  <a:lnTo>
                    <a:pt x="0" y="37186"/>
                  </a:lnTo>
                  <a:lnTo>
                    <a:pt x="74359" y="0"/>
                  </a:lnTo>
                  <a:close/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4" name="Shape 1609">
              <a:extLst>
                <a:ext uri="{FF2B5EF4-FFF2-40B4-BE49-F238E27FC236}">
                  <a16:creationId xmlns:a16="http://schemas.microsoft.com/office/drawing/2014/main" id="{3B5E7263-A736-4FC8-B2AF-C823EE0E6F59}"/>
                </a:ext>
              </a:extLst>
            </p:cNvPr>
            <p:cNvSpPr/>
            <p:nvPr/>
          </p:nvSpPr>
          <p:spPr>
            <a:xfrm>
              <a:off x="372696" y="1274104"/>
              <a:ext cx="74359" cy="74371"/>
            </a:xfrm>
            <a:custGeom>
              <a:avLst/>
              <a:gdLst/>
              <a:ahLst/>
              <a:cxnLst/>
              <a:rect l="0" t="0" r="0" b="0"/>
              <a:pathLst>
                <a:path w="74359" h="74371">
                  <a:moveTo>
                    <a:pt x="0" y="0"/>
                  </a:moveTo>
                  <a:lnTo>
                    <a:pt x="74359" y="0"/>
                  </a:lnTo>
                  <a:lnTo>
                    <a:pt x="37173" y="74371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5" name="Shape 50216">
              <a:extLst>
                <a:ext uri="{FF2B5EF4-FFF2-40B4-BE49-F238E27FC236}">
                  <a16:creationId xmlns:a16="http://schemas.microsoft.com/office/drawing/2014/main" id="{5A7B36AF-F9B2-408B-B3F6-95995C9BB63F}"/>
                </a:ext>
              </a:extLst>
            </p:cNvPr>
            <p:cNvSpPr/>
            <p:nvPr/>
          </p:nvSpPr>
          <p:spPr>
            <a:xfrm>
              <a:off x="403671" y="1195656"/>
              <a:ext cx="12395" cy="49581"/>
            </a:xfrm>
            <a:custGeom>
              <a:avLst/>
              <a:gdLst/>
              <a:ahLst/>
              <a:cxnLst/>
              <a:rect l="0" t="0" r="0" b="0"/>
              <a:pathLst>
                <a:path w="12395" h="49581">
                  <a:moveTo>
                    <a:pt x="0" y="0"/>
                  </a:moveTo>
                  <a:lnTo>
                    <a:pt x="12395" y="0"/>
                  </a:lnTo>
                  <a:lnTo>
                    <a:pt x="12395" y="49581"/>
                  </a:lnTo>
                  <a:lnTo>
                    <a:pt x="0" y="49581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6" name="Shape 50217">
              <a:extLst>
                <a:ext uri="{FF2B5EF4-FFF2-40B4-BE49-F238E27FC236}">
                  <a16:creationId xmlns:a16="http://schemas.microsoft.com/office/drawing/2014/main" id="{4522FAF3-612A-44AD-A4C0-31118DD9D679}"/>
                </a:ext>
              </a:extLst>
            </p:cNvPr>
            <p:cNvSpPr/>
            <p:nvPr/>
          </p:nvSpPr>
          <p:spPr>
            <a:xfrm>
              <a:off x="403671" y="1108889"/>
              <a:ext cx="12395" cy="49568"/>
            </a:xfrm>
            <a:custGeom>
              <a:avLst/>
              <a:gdLst/>
              <a:ahLst/>
              <a:cxnLst/>
              <a:rect l="0" t="0" r="0" b="0"/>
              <a:pathLst>
                <a:path w="12395" h="49568">
                  <a:moveTo>
                    <a:pt x="0" y="0"/>
                  </a:moveTo>
                  <a:lnTo>
                    <a:pt x="12395" y="0"/>
                  </a:lnTo>
                  <a:lnTo>
                    <a:pt x="12395" y="49568"/>
                  </a:lnTo>
                  <a:lnTo>
                    <a:pt x="0" y="49568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7" name="Shape 50218">
              <a:extLst>
                <a:ext uri="{FF2B5EF4-FFF2-40B4-BE49-F238E27FC236}">
                  <a16:creationId xmlns:a16="http://schemas.microsoft.com/office/drawing/2014/main" id="{3F26EFC5-F64C-4AD8-A822-B0FD02A8FF37}"/>
                </a:ext>
              </a:extLst>
            </p:cNvPr>
            <p:cNvSpPr/>
            <p:nvPr/>
          </p:nvSpPr>
          <p:spPr>
            <a:xfrm>
              <a:off x="403671" y="1022136"/>
              <a:ext cx="12395" cy="49581"/>
            </a:xfrm>
            <a:custGeom>
              <a:avLst/>
              <a:gdLst/>
              <a:ahLst/>
              <a:cxnLst/>
              <a:rect l="0" t="0" r="0" b="0"/>
              <a:pathLst>
                <a:path w="12395" h="49581">
                  <a:moveTo>
                    <a:pt x="0" y="0"/>
                  </a:moveTo>
                  <a:lnTo>
                    <a:pt x="12395" y="0"/>
                  </a:lnTo>
                  <a:lnTo>
                    <a:pt x="12395" y="49581"/>
                  </a:lnTo>
                  <a:lnTo>
                    <a:pt x="0" y="49581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8" name="Shape 50219">
              <a:extLst>
                <a:ext uri="{FF2B5EF4-FFF2-40B4-BE49-F238E27FC236}">
                  <a16:creationId xmlns:a16="http://schemas.microsoft.com/office/drawing/2014/main" id="{20F48787-D598-4459-98AD-69267C2C01D0}"/>
                </a:ext>
              </a:extLst>
            </p:cNvPr>
            <p:cNvSpPr/>
            <p:nvPr/>
          </p:nvSpPr>
          <p:spPr>
            <a:xfrm>
              <a:off x="403671" y="935369"/>
              <a:ext cx="12395" cy="49581"/>
            </a:xfrm>
            <a:custGeom>
              <a:avLst/>
              <a:gdLst/>
              <a:ahLst/>
              <a:cxnLst/>
              <a:rect l="0" t="0" r="0" b="0"/>
              <a:pathLst>
                <a:path w="12395" h="49581">
                  <a:moveTo>
                    <a:pt x="0" y="0"/>
                  </a:moveTo>
                  <a:lnTo>
                    <a:pt x="12395" y="0"/>
                  </a:lnTo>
                  <a:lnTo>
                    <a:pt x="12395" y="49581"/>
                  </a:lnTo>
                  <a:lnTo>
                    <a:pt x="0" y="49581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9" name="Shape 50220">
              <a:extLst>
                <a:ext uri="{FF2B5EF4-FFF2-40B4-BE49-F238E27FC236}">
                  <a16:creationId xmlns:a16="http://schemas.microsoft.com/office/drawing/2014/main" id="{85278B9E-7075-4675-B18B-B4716C064444}"/>
                </a:ext>
              </a:extLst>
            </p:cNvPr>
            <p:cNvSpPr/>
            <p:nvPr/>
          </p:nvSpPr>
          <p:spPr>
            <a:xfrm>
              <a:off x="403671" y="848615"/>
              <a:ext cx="12395" cy="49568"/>
            </a:xfrm>
            <a:custGeom>
              <a:avLst/>
              <a:gdLst/>
              <a:ahLst/>
              <a:cxnLst/>
              <a:rect l="0" t="0" r="0" b="0"/>
              <a:pathLst>
                <a:path w="12395" h="49568">
                  <a:moveTo>
                    <a:pt x="0" y="0"/>
                  </a:moveTo>
                  <a:lnTo>
                    <a:pt x="12395" y="0"/>
                  </a:lnTo>
                  <a:lnTo>
                    <a:pt x="12395" y="49568"/>
                  </a:lnTo>
                  <a:lnTo>
                    <a:pt x="0" y="49568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0" name="Shape 50221">
              <a:extLst>
                <a:ext uri="{FF2B5EF4-FFF2-40B4-BE49-F238E27FC236}">
                  <a16:creationId xmlns:a16="http://schemas.microsoft.com/office/drawing/2014/main" id="{DD85D745-4013-4D6D-968C-903D06311D3F}"/>
                </a:ext>
              </a:extLst>
            </p:cNvPr>
            <p:cNvSpPr/>
            <p:nvPr/>
          </p:nvSpPr>
          <p:spPr>
            <a:xfrm>
              <a:off x="403671" y="761862"/>
              <a:ext cx="12395" cy="49581"/>
            </a:xfrm>
            <a:custGeom>
              <a:avLst/>
              <a:gdLst/>
              <a:ahLst/>
              <a:cxnLst/>
              <a:rect l="0" t="0" r="0" b="0"/>
              <a:pathLst>
                <a:path w="12395" h="49581">
                  <a:moveTo>
                    <a:pt x="0" y="0"/>
                  </a:moveTo>
                  <a:lnTo>
                    <a:pt x="12395" y="0"/>
                  </a:lnTo>
                  <a:lnTo>
                    <a:pt x="12395" y="49581"/>
                  </a:lnTo>
                  <a:lnTo>
                    <a:pt x="0" y="49581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1" name="Shape 50222">
              <a:extLst>
                <a:ext uri="{FF2B5EF4-FFF2-40B4-BE49-F238E27FC236}">
                  <a16:creationId xmlns:a16="http://schemas.microsoft.com/office/drawing/2014/main" id="{611851F6-1AF1-4DE3-8959-2ACAFBF8CDDE}"/>
                </a:ext>
              </a:extLst>
            </p:cNvPr>
            <p:cNvSpPr/>
            <p:nvPr/>
          </p:nvSpPr>
          <p:spPr>
            <a:xfrm>
              <a:off x="403671" y="675108"/>
              <a:ext cx="12395" cy="49568"/>
            </a:xfrm>
            <a:custGeom>
              <a:avLst/>
              <a:gdLst/>
              <a:ahLst/>
              <a:cxnLst/>
              <a:rect l="0" t="0" r="0" b="0"/>
              <a:pathLst>
                <a:path w="12395" h="49568">
                  <a:moveTo>
                    <a:pt x="0" y="0"/>
                  </a:moveTo>
                  <a:lnTo>
                    <a:pt x="12395" y="0"/>
                  </a:lnTo>
                  <a:lnTo>
                    <a:pt x="12395" y="49568"/>
                  </a:lnTo>
                  <a:lnTo>
                    <a:pt x="0" y="49568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2" name="Shape 50223">
              <a:extLst>
                <a:ext uri="{FF2B5EF4-FFF2-40B4-BE49-F238E27FC236}">
                  <a16:creationId xmlns:a16="http://schemas.microsoft.com/office/drawing/2014/main" id="{F446A54C-D51E-4C1A-B77B-A1057B3ADBE8}"/>
                </a:ext>
              </a:extLst>
            </p:cNvPr>
            <p:cNvSpPr/>
            <p:nvPr/>
          </p:nvSpPr>
          <p:spPr>
            <a:xfrm>
              <a:off x="403671" y="588342"/>
              <a:ext cx="12395" cy="49581"/>
            </a:xfrm>
            <a:custGeom>
              <a:avLst/>
              <a:gdLst/>
              <a:ahLst/>
              <a:cxnLst/>
              <a:rect l="0" t="0" r="0" b="0"/>
              <a:pathLst>
                <a:path w="12395" h="49581">
                  <a:moveTo>
                    <a:pt x="0" y="0"/>
                  </a:moveTo>
                  <a:lnTo>
                    <a:pt x="12395" y="0"/>
                  </a:lnTo>
                  <a:lnTo>
                    <a:pt x="12395" y="49581"/>
                  </a:lnTo>
                  <a:lnTo>
                    <a:pt x="0" y="49581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3" name="Shape 1618">
              <a:extLst>
                <a:ext uri="{FF2B5EF4-FFF2-40B4-BE49-F238E27FC236}">
                  <a16:creationId xmlns:a16="http://schemas.microsoft.com/office/drawing/2014/main" id="{2895431B-EF9A-45ED-A74C-15198F5AD57F}"/>
                </a:ext>
              </a:extLst>
            </p:cNvPr>
            <p:cNvSpPr/>
            <p:nvPr/>
          </p:nvSpPr>
          <p:spPr>
            <a:xfrm>
              <a:off x="372696" y="439625"/>
              <a:ext cx="74359" cy="111531"/>
            </a:xfrm>
            <a:custGeom>
              <a:avLst/>
              <a:gdLst/>
              <a:ahLst/>
              <a:cxnLst/>
              <a:rect l="0" t="0" r="0" b="0"/>
              <a:pathLst>
                <a:path w="74359" h="111531">
                  <a:moveTo>
                    <a:pt x="37173" y="0"/>
                  </a:moveTo>
                  <a:lnTo>
                    <a:pt x="74359" y="74358"/>
                  </a:lnTo>
                  <a:lnTo>
                    <a:pt x="43371" y="74358"/>
                  </a:lnTo>
                  <a:lnTo>
                    <a:pt x="43371" y="111531"/>
                  </a:lnTo>
                  <a:lnTo>
                    <a:pt x="30975" y="111531"/>
                  </a:lnTo>
                  <a:lnTo>
                    <a:pt x="30975" y="74358"/>
                  </a:lnTo>
                  <a:lnTo>
                    <a:pt x="0" y="74358"/>
                  </a:lnTo>
                  <a:lnTo>
                    <a:pt x="37173" y="0"/>
                  </a:lnTo>
                  <a:close/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4" name="Shape 50224">
              <a:extLst>
                <a:ext uri="{FF2B5EF4-FFF2-40B4-BE49-F238E27FC236}">
                  <a16:creationId xmlns:a16="http://schemas.microsoft.com/office/drawing/2014/main" id="{5BA34AF2-BCD2-4A6A-B57B-865ED192B9D8}"/>
                </a:ext>
              </a:extLst>
            </p:cNvPr>
            <p:cNvSpPr/>
            <p:nvPr/>
          </p:nvSpPr>
          <p:spPr>
            <a:xfrm>
              <a:off x="1770483" y="539027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5" name="Shape 50225">
              <a:extLst>
                <a:ext uri="{FF2B5EF4-FFF2-40B4-BE49-F238E27FC236}">
                  <a16:creationId xmlns:a16="http://schemas.microsoft.com/office/drawing/2014/main" id="{85CD09F4-84B2-4CF7-B596-149A8FD1E74B}"/>
                </a:ext>
              </a:extLst>
            </p:cNvPr>
            <p:cNvSpPr/>
            <p:nvPr/>
          </p:nvSpPr>
          <p:spPr>
            <a:xfrm>
              <a:off x="1683717" y="539027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6" name="Shape 50226">
              <a:extLst>
                <a:ext uri="{FF2B5EF4-FFF2-40B4-BE49-F238E27FC236}">
                  <a16:creationId xmlns:a16="http://schemas.microsoft.com/office/drawing/2014/main" id="{4F437EC5-9A53-430C-A887-EC3FF6237630}"/>
                </a:ext>
              </a:extLst>
            </p:cNvPr>
            <p:cNvSpPr/>
            <p:nvPr/>
          </p:nvSpPr>
          <p:spPr>
            <a:xfrm>
              <a:off x="1596963" y="539027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7" name="Shape 50227">
              <a:extLst>
                <a:ext uri="{FF2B5EF4-FFF2-40B4-BE49-F238E27FC236}">
                  <a16:creationId xmlns:a16="http://schemas.microsoft.com/office/drawing/2014/main" id="{C80A13C0-F694-4FDE-8CEA-A08FADDBC0B3}"/>
                </a:ext>
              </a:extLst>
            </p:cNvPr>
            <p:cNvSpPr/>
            <p:nvPr/>
          </p:nvSpPr>
          <p:spPr>
            <a:xfrm>
              <a:off x="1510209" y="539027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8" name="Shape 50228">
              <a:extLst>
                <a:ext uri="{FF2B5EF4-FFF2-40B4-BE49-F238E27FC236}">
                  <a16:creationId xmlns:a16="http://schemas.microsoft.com/office/drawing/2014/main" id="{617A2C93-E646-48C6-B871-230AA1C59267}"/>
                </a:ext>
              </a:extLst>
            </p:cNvPr>
            <p:cNvSpPr/>
            <p:nvPr/>
          </p:nvSpPr>
          <p:spPr>
            <a:xfrm>
              <a:off x="1423443" y="539027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9" name="Shape 50229">
              <a:extLst>
                <a:ext uri="{FF2B5EF4-FFF2-40B4-BE49-F238E27FC236}">
                  <a16:creationId xmlns:a16="http://schemas.microsoft.com/office/drawing/2014/main" id="{D05124C6-9E37-4C67-9563-C03CB5F3C54A}"/>
                </a:ext>
              </a:extLst>
            </p:cNvPr>
            <p:cNvSpPr/>
            <p:nvPr/>
          </p:nvSpPr>
          <p:spPr>
            <a:xfrm>
              <a:off x="1336689" y="539027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0" name="Shape 50230">
              <a:extLst>
                <a:ext uri="{FF2B5EF4-FFF2-40B4-BE49-F238E27FC236}">
                  <a16:creationId xmlns:a16="http://schemas.microsoft.com/office/drawing/2014/main" id="{48342FA4-4BAD-4334-A5D6-E75F401BAB8C}"/>
                </a:ext>
              </a:extLst>
            </p:cNvPr>
            <p:cNvSpPr/>
            <p:nvPr/>
          </p:nvSpPr>
          <p:spPr>
            <a:xfrm>
              <a:off x="1249936" y="539027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1" name="Shape 50231">
              <a:extLst>
                <a:ext uri="{FF2B5EF4-FFF2-40B4-BE49-F238E27FC236}">
                  <a16:creationId xmlns:a16="http://schemas.microsoft.com/office/drawing/2014/main" id="{BC8069CF-E71D-4B6F-A3C6-D21FC8829D30}"/>
                </a:ext>
              </a:extLst>
            </p:cNvPr>
            <p:cNvSpPr/>
            <p:nvPr/>
          </p:nvSpPr>
          <p:spPr>
            <a:xfrm>
              <a:off x="1163182" y="539027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2" name="Shape 50232">
              <a:extLst>
                <a:ext uri="{FF2B5EF4-FFF2-40B4-BE49-F238E27FC236}">
                  <a16:creationId xmlns:a16="http://schemas.microsoft.com/office/drawing/2014/main" id="{0FC7FD62-4890-4D82-B0AB-CDCB4A8FE337}"/>
                </a:ext>
              </a:extLst>
            </p:cNvPr>
            <p:cNvSpPr/>
            <p:nvPr/>
          </p:nvSpPr>
          <p:spPr>
            <a:xfrm>
              <a:off x="1076415" y="539027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3" name="Shape 50233">
              <a:extLst>
                <a:ext uri="{FF2B5EF4-FFF2-40B4-BE49-F238E27FC236}">
                  <a16:creationId xmlns:a16="http://schemas.microsoft.com/office/drawing/2014/main" id="{1038F527-EF7B-4A11-8FA3-1C4522EC77C2}"/>
                </a:ext>
              </a:extLst>
            </p:cNvPr>
            <p:cNvSpPr/>
            <p:nvPr/>
          </p:nvSpPr>
          <p:spPr>
            <a:xfrm>
              <a:off x="989662" y="539027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4" name="Shape 50234">
              <a:extLst>
                <a:ext uri="{FF2B5EF4-FFF2-40B4-BE49-F238E27FC236}">
                  <a16:creationId xmlns:a16="http://schemas.microsoft.com/office/drawing/2014/main" id="{EEDDBBC1-A7BD-4D2F-B0F1-916633262474}"/>
                </a:ext>
              </a:extLst>
            </p:cNvPr>
            <p:cNvSpPr/>
            <p:nvPr/>
          </p:nvSpPr>
          <p:spPr>
            <a:xfrm>
              <a:off x="902908" y="539027"/>
              <a:ext cx="49581" cy="12395"/>
            </a:xfrm>
            <a:custGeom>
              <a:avLst/>
              <a:gdLst/>
              <a:ahLst/>
              <a:cxnLst/>
              <a:rect l="0" t="0" r="0" b="0"/>
              <a:pathLst>
                <a:path w="49581" h="12395">
                  <a:moveTo>
                    <a:pt x="0" y="0"/>
                  </a:moveTo>
                  <a:lnTo>
                    <a:pt x="49581" y="0"/>
                  </a:lnTo>
                  <a:lnTo>
                    <a:pt x="49581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5" name="Shape 50235">
              <a:extLst>
                <a:ext uri="{FF2B5EF4-FFF2-40B4-BE49-F238E27FC236}">
                  <a16:creationId xmlns:a16="http://schemas.microsoft.com/office/drawing/2014/main" id="{2AF82312-6820-456B-A218-7E2B9AC75624}"/>
                </a:ext>
              </a:extLst>
            </p:cNvPr>
            <p:cNvSpPr/>
            <p:nvPr/>
          </p:nvSpPr>
          <p:spPr>
            <a:xfrm>
              <a:off x="816154" y="539027"/>
              <a:ext cx="49568" cy="12395"/>
            </a:xfrm>
            <a:custGeom>
              <a:avLst/>
              <a:gdLst/>
              <a:ahLst/>
              <a:cxnLst/>
              <a:rect l="0" t="0" r="0" b="0"/>
              <a:pathLst>
                <a:path w="49568" h="12395">
                  <a:moveTo>
                    <a:pt x="0" y="0"/>
                  </a:moveTo>
                  <a:lnTo>
                    <a:pt x="49568" y="0"/>
                  </a:lnTo>
                  <a:lnTo>
                    <a:pt x="49568" y="12395"/>
                  </a:lnTo>
                  <a:lnTo>
                    <a:pt x="0" y="12395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6" name="Shape 1631">
              <a:extLst>
                <a:ext uri="{FF2B5EF4-FFF2-40B4-BE49-F238E27FC236}">
                  <a16:creationId xmlns:a16="http://schemas.microsoft.com/office/drawing/2014/main" id="{881E7C0E-0561-4B0C-94B2-905FD23363CA}"/>
                </a:ext>
              </a:extLst>
            </p:cNvPr>
            <p:cNvSpPr/>
            <p:nvPr/>
          </p:nvSpPr>
          <p:spPr>
            <a:xfrm>
              <a:off x="1835913" y="508039"/>
              <a:ext cx="74371" cy="74359"/>
            </a:xfrm>
            <a:custGeom>
              <a:avLst/>
              <a:gdLst/>
              <a:ahLst/>
              <a:cxnLst/>
              <a:rect l="0" t="0" r="0" b="0"/>
              <a:pathLst>
                <a:path w="74371" h="74359">
                  <a:moveTo>
                    <a:pt x="0" y="0"/>
                  </a:moveTo>
                  <a:lnTo>
                    <a:pt x="74371" y="37186"/>
                  </a:lnTo>
                  <a:lnTo>
                    <a:pt x="0" y="74359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7" name="Shape 1632">
              <a:extLst>
                <a:ext uri="{FF2B5EF4-FFF2-40B4-BE49-F238E27FC236}">
                  <a16:creationId xmlns:a16="http://schemas.microsoft.com/office/drawing/2014/main" id="{F857C852-279E-48DA-803E-687F167AD0D1}"/>
                </a:ext>
              </a:extLst>
            </p:cNvPr>
            <p:cNvSpPr/>
            <p:nvPr/>
          </p:nvSpPr>
          <p:spPr>
            <a:xfrm>
              <a:off x="667425" y="508039"/>
              <a:ext cx="111544" cy="74359"/>
            </a:xfrm>
            <a:custGeom>
              <a:avLst/>
              <a:gdLst/>
              <a:ahLst/>
              <a:cxnLst/>
              <a:rect l="0" t="0" r="0" b="0"/>
              <a:pathLst>
                <a:path w="111544" h="74359">
                  <a:moveTo>
                    <a:pt x="74358" y="0"/>
                  </a:moveTo>
                  <a:lnTo>
                    <a:pt x="74358" y="30988"/>
                  </a:lnTo>
                  <a:lnTo>
                    <a:pt x="111544" y="30988"/>
                  </a:lnTo>
                  <a:lnTo>
                    <a:pt x="111544" y="43383"/>
                  </a:lnTo>
                  <a:lnTo>
                    <a:pt x="74358" y="43383"/>
                  </a:lnTo>
                  <a:lnTo>
                    <a:pt x="74358" y="74359"/>
                  </a:lnTo>
                  <a:lnTo>
                    <a:pt x="0" y="37186"/>
                  </a:lnTo>
                  <a:lnTo>
                    <a:pt x="74358" y="0"/>
                  </a:lnTo>
                  <a:close/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8" name="Shape 1633">
              <a:extLst>
                <a:ext uri="{FF2B5EF4-FFF2-40B4-BE49-F238E27FC236}">
                  <a16:creationId xmlns:a16="http://schemas.microsoft.com/office/drawing/2014/main" id="{4F4689A1-E41D-46EE-9F6B-12DDE01B1DBB}"/>
                </a:ext>
              </a:extLst>
            </p:cNvPr>
            <p:cNvSpPr/>
            <p:nvPr/>
          </p:nvSpPr>
          <p:spPr>
            <a:xfrm>
              <a:off x="585116" y="1182142"/>
              <a:ext cx="74371" cy="81928"/>
            </a:xfrm>
            <a:custGeom>
              <a:avLst/>
              <a:gdLst/>
              <a:ahLst/>
              <a:cxnLst/>
              <a:rect l="0" t="0" r="0" b="0"/>
              <a:pathLst>
                <a:path w="74371" h="81928">
                  <a:moveTo>
                    <a:pt x="30988" y="0"/>
                  </a:moveTo>
                  <a:lnTo>
                    <a:pt x="43383" y="0"/>
                  </a:lnTo>
                  <a:lnTo>
                    <a:pt x="43383" y="7569"/>
                  </a:lnTo>
                  <a:lnTo>
                    <a:pt x="74371" y="7569"/>
                  </a:lnTo>
                  <a:lnTo>
                    <a:pt x="37186" y="81928"/>
                  </a:lnTo>
                  <a:lnTo>
                    <a:pt x="0" y="7569"/>
                  </a:lnTo>
                  <a:lnTo>
                    <a:pt x="30988" y="7569"/>
                  </a:lnTo>
                  <a:lnTo>
                    <a:pt x="30988" y="0"/>
                  </a:lnTo>
                  <a:close/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9" name="Shape 50236">
              <a:extLst>
                <a:ext uri="{FF2B5EF4-FFF2-40B4-BE49-F238E27FC236}">
                  <a16:creationId xmlns:a16="http://schemas.microsoft.com/office/drawing/2014/main" id="{56D56291-5E23-44CB-9124-E01B80A28B54}"/>
                </a:ext>
              </a:extLst>
            </p:cNvPr>
            <p:cNvSpPr/>
            <p:nvPr/>
          </p:nvSpPr>
          <p:spPr>
            <a:xfrm>
              <a:off x="616104" y="1095389"/>
              <a:ext cx="12395" cy="49581"/>
            </a:xfrm>
            <a:custGeom>
              <a:avLst/>
              <a:gdLst/>
              <a:ahLst/>
              <a:cxnLst/>
              <a:rect l="0" t="0" r="0" b="0"/>
              <a:pathLst>
                <a:path w="12395" h="49581">
                  <a:moveTo>
                    <a:pt x="0" y="0"/>
                  </a:moveTo>
                  <a:lnTo>
                    <a:pt x="12395" y="0"/>
                  </a:lnTo>
                  <a:lnTo>
                    <a:pt x="12395" y="49581"/>
                  </a:lnTo>
                  <a:lnTo>
                    <a:pt x="0" y="49581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0" name="Shape 50237">
              <a:extLst>
                <a:ext uri="{FF2B5EF4-FFF2-40B4-BE49-F238E27FC236}">
                  <a16:creationId xmlns:a16="http://schemas.microsoft.com/office/drawing/2014/main" id="{F6F1E6C4-4220-446E-9158-61E66A168E89}"/>
                </a:ext>
              </a:extLst>
            </p:cNvPr>
            <p:cNvSpPr/>
            <p:nvPr/>
          </p:nvSpPr>
          <p:spPr>
            <a:xfrm>
              <a:off x="616104" y="1008635"/>
              <a:ext cx="12395" cy="49568"/>
            </a:xfrm>
            <a:custGeom>
              <a:avLst/>
              <a:gdLst/>
              <a:ahLst/>
              <a:cxnLst/>
              <a:rect l="0" t="0" r="0" b="0"/>
              <a:pathLst>
                <a:path w="12395" h="49568">
                  <a:moveTo>
                    <a:pt x="0" y="0"/>
                  </a:moveTo>
                  <a:lnTo>
                    <a:pt x="12395" y="0"/>
                  </a:lnTo>
                  <a:lnTo>
                    <a:pt x="12395" y="49568"/>
                  </a:lnTo>
                  <a:lnTo>
                    <a:pt x="0" y="49568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1" name="Shape 50238">
              <a:extLst>
                <a:ext uri="{FF2B5EF4-FFF2-40B4-BE49-F238E27FC236}">
                  <a16:creationId xmlns:a16="http://schemas.microsoft.com/office/drawing/2014/main" id="{3A27A96A-E8B3-448A-B442-6C9EC02B2E21}"/>
                </a:ext>
              </a:extLst>
            </p:cNvPr>
            <p:cNvSpPr/>
            <p:nvPr/>
          </p:nvSpPr>
          <p:spPr>
            <a:xfrm>
              <a:off x="616104" y="921868"/>
              <a:ext cx="12395" cy="49581"/>
            </a:xfrm>
            <a:custGeom>
              <a:avLst/>
              <a:gdLst/>
              <a:ahLst/>
              <a:cxnLst/>
              <a:rect l="0" t="0" r="0" b="0"/>
              <a:pathLst>
                <a:path w="12395" h="49581">
                  <a:moveTo>
                    <a:pt x="0" y="0"/>
                  </a:moveTo>
                  <a:lnTo>
                    <a:pt x="12395" y="0"/>
                  </a:lnTo>
                  <a:lnTo>
                    <a:pt x="12395" y="49581"/>
                  </a:lnTo>
                  <a:lnTo>
                    <a:pt x="0" y="49581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2" name="Shape 50239">
              <a:extLst>
                <a:ext uri="{FF2B5EF4-FFF2-40B4-BE49-F238E27FC236}">
                  <a16:creationId xmlns:a16="http://schemas.microsoft.com/office/drawing/2014/main" id="{9E7F7E2C-54AA-4EE9-B90B-345A5C985456}"/>
                </a:ext>
              </a:extLst>
            </p:cNvPr>
            <p:cNvSpPr/>
            <p:nvPr/>
          </p:nvSpPr>
          <p:spPr>
            <a:xfrm>
              <a:off x="616104" y="835115"/>
              <a:ext cx="12395" cy="49568"/>
            </a:xfrm>
            <a:custGeom>
              <a:avLst/>
              <a:gdLst/>
              <a:ahLst/>
              <a:cxnLst/>
              <a:rect l="0" t="0" r="0" b="0"/>
              <a:pathLst>
                <a:path w="12395" h="49568">
                  <a:moveTo>
                    <a:pt x="0" y="0"/>
                  </a:moveTo>
                  <a:lnTo>
                    <a:pt x="12395" y="0"/>
                  </a:lnTo>
                  <a:lnTo>
                    <a:pt x="12395" y="49568"/>
                  </a:lnTo>
                  <a:lnTo>
                    <a:pt x="0" y="49568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3" name="Shape 50240">
              <a:extLst>
                <a:ext uri="{FF2B5EF4-FFF2-40B4-BE49-F238E27FC236}">
                  <a16:creationId xmlns:a16="http://schemas.microsoft.com/office/drawing/2014/main" id="{FD5AE72E-1EC8-4D42-BACE-45ED57F5D3B8}"/>
                </a:ext>
              </a:extLst>
            </p:cNvPr>
            <p:cNvSpPr/>
            <p:nvPr/>
          </p:nvSpPr>
          <p:spPr>
            <a:xfrm>
              <a:off x="616104" y="748361"/>
              <a:ext cx="12395" cy="49581"/>
            </a:xfrm>
            <a:custGeom>
              <a:avLst/>
              <a:gdLst/>
              <a:ahLst/>
              <a:cxnLst/>
              <a:rect l="0" t="0" r="0" b="0"/>
              <a:pathLst>
                <a:path w="12395" h="49581">
                  <a:moveTo>
                    <a:pt x="0" y="0"/>
                  </a:moveTo>
                  <a:lnTo>
                    <a:pt x="12395" y="0"/>
                  </a:lnTo>
                  <a:lnTo>
                    <a:pt x="12395" y="49581"/>
                  </a:lnTo>
                  <a:lnTo>
                    <a:pt x="0" y="49581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4" name="Shape 50241">
              <a:extLst>
                <a:ext uri="{FF2B5EF4-FFF2-40B4-BE49-F238E27FC236}">
                  <a16:creationId xmlns:a16="http://schemas.microsoft.com/office/drawing/2014/main" id="{2209578D-8F0D-47A3-BDC3-3AC6949C4281}"/>
                </a:ext>
              </a:extLst>
            </p:cNvPr>
            <p:cNvSpPr/>
            <p:nvPr/>
          </p:nvSpPr>
          <p:spPr>
            <a:xfrm>
              <a:off x="616104" y="661607"/>
              <a:ext cx="12395" cy="49568"/>
            </a:xfrm>
            <a:custGeom>
              <a:avLst/>
              <a:gdLst/>
              <a:ahLst/>
              <a:cxnLst/>
              <a:rect l="0" t="0" r="0" b="0"/>
              <a:pathLst>
                <a:path w="12395" h="49568">
                  <a:moveTo>
                    <a:pt x="0" y="0"/>
                  </a:moveTo>
                  <a:lnTo>
                    <a:pt x="12395" y="0"/>
                  </a:lnTo>
                  <a:lnTo>
                    <a:pt x="12395" y="49568"/>
                  </a:lnTo>
                  <a:lnTo>
                    <a:pt x="0" y="49568"/>
                  </a:lnTo>
                  <a:lnTo>
                    <a:pt x="0" y="0"/>
                  </a:lnTo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5" name="Shape 1640">
              <a:extLst>
                <a:ext uri="{FF2B5EF4-FFF2-40B4-BE49-F238E27FC236}">
                  <a16:creationId xmlns:a16="http://schemas.microsoft.com/office/drawing/2014/main" id="{F4D11151-F602-43DD-B4A3-5F8627AB630E}"/>
                </a:ext>
              </a:extLst>
            </p:cNvPr>
            <p:cNvSpPr/>
            <p:nvPr/>
          </p:nvSpPr>
          <p:spPr>
            <a:xfrm>
              <a:off x="585116" y="512878"/>
              <a:ext cx="74371" cy="111544"/>
            </a:xfrm>
            <a:custGeom>
              <a:avLst/>
              <a:gdLst/>
              <a:ahLst/>
              <a:cxnLst/>
              <a:rect l="0" t="0" r="0" b="0"/>
              <a:pathLst>
                <a:path w="74371" h="111544">
                  <a:moveTo>
                    <a:pt x="37186" y="0"/>
                  </a:moveTo>
                  <a:lnTo>
                    <a:pt x="74371" y="74358"/>
                  </a:lnTo>
                  <a:lnTo>
                    <a:pt x="43383" y="74358"/>
                  </a:lnTo>
                  <a:lnTo>
                    <a:pt x="43383" y="111544"/>
                  </a:lnTo>
                  <a:lnTo>
                    <a:pt x="30988" y="111544"/>
                  </a:lnTo>
                  <a:lnTo>
                    <a:pt x="30988" y="74358"/>
                  </a:lnTo>
                  <a:lnTo>
                    <a:pt x="0" y="74358"/>
                  </a:lnTo>
                  <a:lnTo>
                    <a:pt x="37186" y="0"/>
                  </a:lnTo>
                  <a:close/>
                </a:path>
              </a:pathLst>
            </a:custGeom>
            <a:ln w="0" cap="flat">
              <a:custDash>
                <a:ds d="390400" sp="292800"/>
              </a:custDash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F497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6" name="Shape 1641">
              <a:extLst>
                <a:ext uri="{FF2B5EF4-FFF2-40B4-BE49-F238E27FC236}">
                  <a16:creationId xmlns:a16="http://schemas.microsoft.com/office/drawing/2014/main" id="{29F75FE3-5EEB-49A3-9FE2-2295830FDEC6}"/>
                </a:ext>
              </a:extLst>
            </p:cNvPr>
            <p:cNvSpPr/>
            <p:nvPr/>
          </p:nvSpPr>
          <p:spPr>
            <a:xfrm>
              <a:off x="3402751" y="629743"/>
              <a:ext cx="107328" cy="500469"/>
            </a:xfrm>
            <a:custGeom>
              <a:avLst/>
              <a:gdLst/>
              <a:ahLst/>
              <a:cxnLst/>
              <a:rect l="0" t="0" r="0" b="0"/>
              <a:pathLst>
                <a:path w="107328" h="500469">
                  <a:moveTo>
                    <a:pt x="59372" y="0"/>
                  </a:moveTo>
                  <a:cubicBezTo>
                    <a:pt x="14249" y="110795"/>
                    <a:pt x="0" y="209334"/>
                    <a:pt x="7938" y="292748"/>
                  </a:cubicBezTo>
                  <a:cubicBezTo>
                    <a:pt x="16002" y="376161"/>
                    <a:pt x="90716" y="465887"/>
                    <a:pt x="107328" y="500469"/>
                  </a:cubicBezTo>
                </a:path>
              </a:pathLst>
            </a:custGeom>
            <a:ln w="12395" cap="flat">
              <a:custDash>
                <a:ds d="390400" sp="292800"/>
              </a:custDash>
              <a:round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36754850-E5EC-4782-8C44-9908BFAB6658}"/>
                </a:ext>
              </a:extLst>
            </p:cNvPr>
            <p:cNvSpPr/>
            <p:nvPr/>
          </p:nvSpPr>
          <p:spPr>
            <a:xfrm>
              <a:off x="1114457" y="225070"/>
              <a:ext cx="220050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474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98C0E019-C171-4A03-833F-DDBDBEBF6C57}"/>
                </a:ext>
              </a:extLst>
            </p:cNvPr>
            <p:cNvSpPr/>
            <p:nvPr/>
          </p:nvSpPr>
          <p:spPr>
            <a:xfrm>
              <a:off x="1279839" y="225070"/>
              <a:ext cx="271372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mm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6EE0D31E-9A29-4062-8214-FC3B0BA28B88}"/>
                </a:ext>
              </a:extLst>
            </p:cNvPr>
            <p:cNvSpPr/>
            <p:nvPr/>
          </p:nvSpPr>
          <p:spPr>
            <a:xfrm>
              <a:off x="0" y="828759"/>
              <a:ext cx="220050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297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DC00A687-85A5-4EF4-92DD-B250D9498C2F}"/>
                </a:ext>
              </a:extLst>
            </p:cNvPr>
            <p:cNvSpPr/>
            <p:nvPr/>
          </p:nvSpPr>
          <p:spPr>
            <a:xfrm>
              <a:off x="165382" y="828759"/>
              <a:ext cx="271372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mm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A0DCD5D2-6FC3-441C-92D4-3760A65EAC34}"/>
                </a:ext>
              </a:extLst>
            </p:cNvPr>
            <p:cNvSpPr/>
            <p:nvPr/>
          </p:nvSpPr>
          <p:spPr>
            <a:xfrm>
              <a:off x="981131" y="620679"/>
              <a:ext cx="293369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1E497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1680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F5477E5A-968D-4F5D-AADA-2113FACBF151}"/>
                </a:ext>
              </a:extLst>
            </p:cNvPr>
            <p:cNvSpPr/>
            <p:nvPr/>
          </p:nvSpPr>
          <p:spPr>
            <a:xfrm>
              <a:off x="1201640" y="620679"/>
              <a:ext cx="410563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1E497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pixels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E2581170-E3CB-4652-83F9-220112CED433}"/>
                </a:ext>
              </a:extLst>
            </p:cNvPr>
            <p:cNvSpPr/>
            <p:nvPr/>
          </p:nvSpPr>
          <p:spPr>
            <a:xfrm rot="-5399999">
              <a:off x="558753" y="918392"/>
              <a:ext cx="703748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1E497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1050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34459035-638A-4D68-A7F7-A5A5E923AC5E}"/>
                </a:ext>
              </a:extLst>
            </p:cNvPr>
            <p:cNvSpPr/>
            <p:nvPr/>
          </p:nvSpPr>
          <p:spPr>
            <a:xfrm rot="-5399999">
              <a:off x="294186" y="653825"/>
              <a:ext cx="703748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1E497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pixels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AB72CD50-16F6-4396-AFF3-3218EBBC1D0F}"/>
                </a:ext>
              </a:extLst>
            </p:cNvPr>
            <p:cNvSpPr/>
            <p:nvPr/>
          </p:nvSpPr>
          <p:spPr>
            <a:xfrm>
              <a:off x="3127224" y="0"/>
              <a:ext cx="220208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550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57EF5202-E683-4528-96AE-602A2F8A8949}"/>
                </a:ext>
              </a:extLst>
            </p:cNvPr>
            <p:cNvSpPr/>
            <p:nvPr/>
          </p:nvSpPr>
          <p:spPr>
            <a:xfrm>
              <a:off x="3292784" y="0"/>
              <a:ext cx="271451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mm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60EF2BC-E462-4D4C-93ED-B491B787A895}"/>
                </a:ext>
              </a:extLst>
            </p:cNvPr>
            <p:cNvSpPr/>
            <p:nvPr/>
          </p:nvSpPr>
          <p:spPr>
            <a:xfrm>
              <a:off x="2887774" y="773449"/>
              <a:ext cx="571898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1E497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effective 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E7D63B23-2DFB-49A0-BC4C-81CB40D03B62}"/>
                </a:ext>
              </a:extLst>
            </p:cNvPr>
            <p:cNvSpPr/>
            <p:nvPr/>
          </p:nvSpPr>
          <p:spPr>
            <a:xfrm>
              <a:off x="2845979" y="894564"/>
              <a:ext cx="681540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1E497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visual field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731C111C-7473-48B3-BE1C-AAD3082F979C}"/>
                </a:ext>
              </a:extLst>
            </p:cNvPr>
            <p:cNvSpPr/>
            <p:nvPr/>
          </p:nvSpPr>
          <p:spPr>
            <a:xfrm>
              <a:off x="537844" y="3222653"/>
              <a:ext cx="1370869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1E497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calibration points (all)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E6A04C87-0152-4B0B-9EBB-A20931FF8663}"/>
                </a:ext>
              </a:extLst>
            </p:cNvPr>
            <p:cNvSpPr/>
            <p:nvPr/>
          </p:nvSpPr>
          <p:spPr>
            <a:xfrm>
              <a:off x="2380083" y="3210741"/>
              <a:ext cx="1407153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1E497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‘good’ calibration map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B4A9E58F-5D03-4E77-B365-4876648F1E1D}"/>
                </a:ext>
              </a:extLst>
            </p:cNvPr>
            <p:cNvSpPr/>
            <p:nvPr/>
          </p:nvSpPr>
          <p:spPr>
            <a:xfrm>
              <a:off x="3952593" y="3209450"/>
              <a:ext cx="1279316" cy="12213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800" b="1">
                  <a:solidFill>
                    <a:srgbClr val="1E497D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‘bad’calibration map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FD31F2BC-8C86-4F63-842B-AD228C5E7738}"/>
                </a:ext>
              </a:extLst>
            </p:cNvPr>
            <p:cNvSpPr/>
            <p:nvPr/>
          </p:nvSpPr>
          <p:spPr>
            <a:xfrm>
              <a:off x="2301423" y="1832534"/>
              <a:ext cx="67496" cy="18748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(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AAA8DEBF-0D3E-4714-A374-F3508F0EC506}"/>
                </a:ext>
              </a:extLst>
            </p:cNvPr>
            <p:cNvSpPr/>
            <p:nvPr/>
          </p:nvSpPr>
          <p:spPr>
            <a:xfrm>
              <a:off x="2352172" y="1832534"/>
              <a:ext cx="112696" cy="18748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a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B006E344-B83C-47D5-86AC-3F34B0F143DD}"/>
                </a:ext>
              </a:extLst>
            </p:cNvPr>
            <p:cNvSpPr/>
            <p:nvPr/>
          </p:nvSpPr>
          <p:spPr>
            <a:xfrm>
              <a:off x="2436906" y="1832534"/>
              <a:ext cx="67496" cy="18748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11760" marR="5715" indent="1460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)</a:t>
              </a:r>
              <a:endParaRPr lang="en-IN" sz="800">
                <a:solidFill>
                  <a:srgbClr val="181717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836739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39154</TotalTime>
  <Words>2160</Words>
  <Application>Microsoft Office PowerPoint</Application>
  <PresentationFormat>Widescreen</PresentationFormat>
  <Paragraphs>335</Paragraphs>
  <Slides>37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Arial Rounded MT Bold</vt:lpstr>
      <vt:lpstr>Calibri</vt:lpstr>
      <vt:lpstr>Times New Roman</vt:lpstr>
      <vt:lpstr>Trebuchet MS</vt:lpstr>
      <vt:lpstr>Wingdings 3</vt:lpstr>
      <vt:lpstr>Facet</vt:lpstr>
      <vt:lpstr>Eye Movement based Human Identification  </vt:lpstr>
      <vt:lpstr>Contents</vt:lpstr>
      <vt:lpstr>Introduction To Project </vt:lpstr>
      <vt:lpstr>1) Oleg V.Komogortsev 2016 Elsivier Analysis Of Bio-Eye : Research Eye Movement Biometrics</vt:lpstr>
      <vt:lpstr>PowerPoint Presentation</vt:lpstr>
      <vt:lpstr>Saccade Eye Movement </vt:lpstr>
      <vt:lpstr> </vt:lpstr>
      <vt:lpstr>Bio Eye – 2015  </vt:lpstr>
      <vt:lpstr>PowerPoint Presentation</vt:lpstr>
      <vt:lpstr>PowerPoint Presentation</vt:lpstr>
      <vt:lpstr>2.  Towards Multi-Source Fusion Approach for Eye Movement Driven Recognition – Oleg Komogorstev – Elsivier 2016  </vt:lpstr>
      <vt:lpstr>Approach : Fusion Algorithms </vt:lpstr>
      <vt:lpstr>3. OPC Algorithm 2016</vt:lpstr>
      <vt:lpstr>4. CEM-B &amp; FDM –B 2016</vt:lpstr>
      <vt:lpstr>Multi Source Fusion Algorithm </vt:lpstr>
      <vt:lpstr>Fusion Algorithm </vt:lpstr>
      <vt:lpstr>Computation Decision</vt:lpstr>
      <vt:lpstr>5 . IEEE Transaction : Complex Biometrics In Eye-Oleg 2015</vt:lpstr>
      <vt:lpstr>6. IEEE Transaction : 2018 – Wavelet Method for automatic Detection Of Eye Movement Behaviour</vt:lpstr>
      <vt:lpstr>PowerPoint Presentation</vt:lpstr>
      <vt:lpstr>PowerPoint Presentation</vt:lpstr>
      <vt:lpstr>Objectives</vt:lpstr>
      <vt:lpstr>Proposed Software </vt:lpstr>
      <vt:lpstr>Terminologies Used </vt:lpstr>
      <vt:lpstr>Admin Modules</vt:lpstr>
      <vt:lpstr>User Module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Open Cv 2.6.9</vt:lpstr>
      <vt:lpstr>PowerPoint Presentation</vt:lpstr>
      <vt:lpstr>     THANK  YOU ……….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Resource Allocation Problem in IOT</dc:title>
  <dc:creator>ashuxyz51@gmail.com</dc:creator>
  <cp:lastModifiedBy> </cp:lastModifiedBy>
  <cp:revision>60</cp:revision>
  <dcterms:created xsi:type="dcterms:W3CDTF">2019-04-11T16:46:58Z</dcterms:created>
  <dcterms:modified xsi:type="dcterms:W3CDTF">2020-04-09T17:37:27Z</dcterms:modified>
</cp:coreProperties>
</file>